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Visby" charset="1" panose="00000500000000000000"/>
      <p:regular r:id="rId25"/>
    </p:embeddedFont>
    <p:embeddedFont>
      <p:font typeface="The Seasons Light" charset="1" panose="00000000000000000000"/>
      <p:regular r:id="rId26"/>
    </p:embeddedFont>
    <p:embeddedFont>
      <p:font typeface="Visby Bold" charset="1" panose="00000800000000000000"/>
      <p:regular r:id="rId27"/>
    </p:embeddedFont>
    <p:embeddedFont>
      <p:font typeface="Visby Light" charset="1" panose="00000400000000000000"/>
      <p:regular r:id="rId32"/>
    </p:embeddedFont>
    <p:embeddedFont>
      <p:font typeface="The Seasons Bold" charset="1" panose="00000000000000000000"/>
      <p:regular r:id="rId35"/>
    </p:embeddedFont>
    <p:embeddedFont>
      <p:font typeface="The Seasons" charset="1" panose="00000000000000000000"/>
      <p:regular r:id="rId43"/>
    </p:embeddedFont>
    <p:embeddedFont>
      <p:font typeface="League Spartan" charset="1" panose="000008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notesMasters/notesMaster1.xml" Type="http://schemas.openxmlformats.org/officeDocument/2006/relationships/notesMaster"/><Relationship Id="rId29" Target="theme/theme2.xml" Type="http://schemas.openxmlformats.org/officeDocument/2006/relationships/theme"/><Relationship Id="rId3" Target="viewProps.xml" Type="http://schemas.openxmlformats.org/officeDocument/2006/relationships/viewProps"/><Relationship Id="rId30" Target="notesSlides/notesSlide1.xml" Type="http://schemas.openxmlformats.org/officeDocument/2006/relationships/notesSlide"/><Relationship Id="rId31" Target="notesSlides/notesSlide2.xml" Type="http://schemas.openxmlformats.org/officeDocument/2006/relationships/notesSlide"/><Relationship Id="rId32" Target="fonts/font32.fntdata" Type="http://schemas.openxmlformats.org/officeDocument/2006/relationships/font"/><Relationship Id="rId33" Target="notesSlides/notesSlide3.xml" Type="http://schemas.openxmlformats.org/officeDocument/2006/relationships/notesSlide"/><Relationship Id="rId34" Target="notesSlides/notesSlide4.xml" Type="http://schemas.openxmlformats.org/officeDocument/2006/relationships/notesSlide"/><Relationship Id="rId35" Target="fonts/font35.fntdata" Type="http://schemas.openxmlformats.org/officeDocument/2006/relationships/font"/><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notesSlides/notesSlide11.xml" Type="http://schemas.openxmlformats.org/officeDocument/2006/relationships/notesSlide"/><Relationship Id="rId43" Target="fonts/font43.fntdata" Type="http://schemas.openxmlformats.org/officeDocument/2006/relationships/font"/><Relationship Id="rId44" Target="notesSlides/notesSlide12.xml" Type="http://schemas.openxmlformats.org/officeDocument/2006/relationships/notesSlide"/><Relationship Id="rId45" Target="notesSlides/notesSlide13.xml" Type="http://schemas.openxmlformats.org/officeDocument/2006/relationships/notesSlide"/><Relationship Id="rId46" Target="notesSlides/notesSlide14.xml" Type="http://schemas.openxmlformats.org/officeDocument/2006/relationships/notesSlide"/><Relationship Id="rId47" Target="notesSlides/notesSlide15.xml" Type="http://schemas.openxmlformats.org/officeDocument/2006/relationships/notesSlide"/><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Founded by Trent Ltd (Tata Group)</a:t>
            </a:r>
          </a:p>
          <a:p>
            <a:r>
              <a:rPr lang="en-US"/>
              <a:t/>
            </a:r>
          </a:p>
          <a:p>
            <a:r>
              <a:rPr lang="en-US"/>
              <a:t>- Key Positioning in India:</a:t>
            </a:r>
          </a:p>
          <a:p>
            <a:r>
              <a:rPr lang="en-US"/>
              <a:t>1. Affordable, trendy, and accessible fashion.</a:t>
            </a:r>
          </a:p>
          <a:p>
            <a:r>
              <a:rPr lang="en-US"/>
              <a:t>2. Expanding store presence rapidly.</a:t>
            </a:r>
          </a:p>
          <a:p>
            <a:r>
              <a:rPr lang="en-US"/>
              <a:t>3. Current Market Presence: Over 660+ stores in India.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 Segment:</a:t>
            </a:r>
          </a:p>
          <a:p>
            <a:r>
              <a:rPr lang="en-US"/>
              <a:t>Segment 3 → Zudio can potentially target the audience Interested in trendy fashion at affordable pricing.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 more speaker notes</a:t>
            </a:r>
          </a:p>
          <a:p>
            <a:r>
              <a:rPr lang="en-US"/>
              <a:t>Talk about SWOT analysis in brief</a:t>
            </a:r>
          </a:p>
          <a:p>
            <a:r>
              <a:rPr lang="en-US"/>
              <a:t>Move to slides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Influencer Marketing- How to leverage effectively</a:t>
            </a:r>
          </a:p>
          <a:p>
            <a:r>
              <a:rPr lang="en-US"/>
              <a:t/>
            </a:r>
          </a:p>
          <a:p>
            <a:r>
              <a:rPr lang="en-US"/>
              <a:t>Loyalty programs- how to make them effective for Zudio</a:t>
            </a:r>
          </a:p>
          <a:p>
            <a:r>
              <a:rPr lang="en-US"/>
              <a:t>1</a:t>
            </a:r>
          </a:p>
          <a:p>
            <a:r>
              <a:rPr lang="en-US"/>
              <a:t>One of Zudios biggest problems is brand recognition in the US. To compete we need to invest in digital advertising, influencer marketing and social media campaigns. </a:t>
            </a:r>
          </a:p>
          <a:p>
            <a:r>
              <a:rPr lang="en-US"/>
              <a:t>Store promotion events with influencers, or exclusive clothing lines.</a:t>
            </a:r>
          </a:p>
          <a:p>
            <a:r>
              <a:rPr lang="en-US"/>
              <a:t/>
            </a:r>
          </a:p>
          <a:p>
            <a:r>
              <a:rPr lang="en-US"/>
              <a:t/>
            </a:r>
          </a:p>
          <a:p>
            <a:r>
              <a:rPr lang="en-US"/>
              <a:t>2</a:t>
            </a:r>
          </a:p>
          <a:p>
            <a:r>
              <a:rPr lang="en-US"/>
              <a:t>Expansion to US in phases, start with pilot stores in key metro areas</a:t>
            </a:r>
          </a:p>
          <a:p>
            <a:r>
              <a:rPr lang="en-US"/>
              <a:t>Utilize social media marketing as well as promotional events</a:t>
            </a:r>
          </a:p>
          <a:p>
            <a:r>
              <a:rPr lang="en-US"/>
              <a:t>leverage ecommerce via influencer marketing </a:t>
            </a:r>
          </a:p>
          <a:p>
            <a:r>
              <a:rPr lang="en-US"/>
              <a:t>3</a:t>
            </a:r>
          </a:p>
          <a:p>
            <a:r>
              <a:rPr lang="en-US"/>
              <a:t>Affordability is what Zudio is known for, sustaining a low price is important to create a brand image. They need to offer affordable clothing to the budget conscious group. </a:t>
            </a:r>
          </a:p>
          <a:p>
            <a:r>
              <a:rPr lang="en-US"/>
              <a:t>Can use loyalty programs such as offering discounts after a number of visits or in store points that you can use as cash on store items.</a:t>
            </a:r>
          </a:p>
          <a:p>
            <a:r>
              <a:rPr lang="en-US"/>
              <a:t>Should be priced below zara and h&amp;m but not Ross or TJ maxx.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Regards to Zudios expansion into the us we developed an action plan that covers the steps we suggest that zudio take in order to enter the us market successfully.</a:t>
            </a:r>
          </a:p>
          <a:p>
            <a:r>
              <a:rPr lang="en-US"/>
              <a:t>Short Term: Testing the market and creating a brand image</a:t>
            </a:r>
          </a:p>
          <a:p>
            <a:r>
              <a:rPr lang="en-US"/>
              <a:t>Launch pilot stores in key cities such as Miami,Los Angeles, Seattle, New York. These markets are diverse and would fit the target audience of zudio. </a:t>
            </a:r>
          </a:p>
          <a:p>
            <a:r>
              <a:rPr lang="en-US"/>
              <a:t>Digital Marketing Campaign in the form of social media advertising, influencer sponsorships, promotional events or posts. </a:t>
            </a:r>
          </a:p>
          <a:p>
            <a:r>
              <a:rPr lang="en-US"/>
              <a:t>Perform In depth consumer research to understand how to succeed in the market effectively.</a:t>
            </a:r>
          </a:p>
          <a:p>
            <a:r>
              <a:rPr lang="en-US"/>
              <a:t>Long Term:  Target more cities with a similar type of consumer base if the initial stores are successful. Logistics network should be leveraged to reduce costs, and streamline supply chain processes. Additionally a key aspect is to focus on customer retention, via loyalty programs, discounts, as well as clothing lines designed for the us specifically. </a:t>
            </a:r>
          </a:p>
          <a:p>
            <a:r>
              <a:rPr lang="en-US"/>
              <a:t/>
            </a:r>
          </a:p>
          <a:p>
            <a:r>
              <a:rPr lang="en-US"/>
              <a:t>These steps should ensure that Zudios expansion into the us is successful however there can be some hurdles we will now look into the key challenges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Expanding into the us provides a lot of opportunity, but has many problems that it must address in order to succeed.</a:t>
            </a:r>
          </a:p>
          <a:p>
            <a:r>
              <a:rPr lang="en-US"/>
              <a:t>Highly competitive market, with Ross, TJ Maxx, Zara, H&amp;M dominating. These brands all have a strong brand image and a significant customer base. Zudio needs to be able to differentiate themselves to generate some growth. </a:t>
            </a:r>
          </a:p>
          <a:p>
            <a:r>
              <a:rPr lang="en-US"/>
              <a:t>Zudio is very successful in india but is not known by almost anyone in the us. They will need to invest heavily in marketing, especially digital marketing to cultivate brand recognition.</a:t>
            </a:r>
          </a:p>
          <a:p>
            <a:r>
              <a:rPr lang="en-US"/>
              <a:t>This can be mediated by sponsoring influencers who align with your target audience to get your brand advertised to a vast number of american viewers who already have an interest in your product. </a:t>
            </a:r>
          </a:p>
          <a:p>
            <a:r>
              <a:rPr lang="en-US"/>
              <a:t>Trends in india may not be the same in the us, new collections may need to be developed, this could be achieved through Exclusive collections to draw in consumers. similarly pricing and shopping habits can be different and need to be investigated and tested. ie Sustainability on the rise in the us, affecting price. Zudio needs to be adaptable and change to fit the needs of the new style of customer.</a:t>
            </a:r>
          </a:p>
          <a:p>
            <a:r>
              <a:rPr lang="en-US"/>
              <a:t>The final hurdle is that this will cost a large amount of money to fund, breaking into a new market overseas is a large task and requires an enormous investment to setup all facets of the organization. It will be very important to keep profits high in the early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Digital marketing, influencer sponsorships, and other strategic branding efforts will be absolutely essential to success.</a:t>
            </a:r>
          </a:p>
          <a:p>
            <a:r>
              <a:rPr lang="en-US"/>
              <a:t>The market is very saturated but if Zudio can focus on catering to the price-sensitive but also trend conscious, like Gen Z or budget-friendly millennials.</a:t>
            </a:r>
          </a:p>
          <a:p>
            <a:r>
              <a:rPr lang="en-US"/>
              <a:t>Online promotions and influencer posts can help get a feel for the demand before launching into the market fully.</a:t>
            </a:r>
          </a:p>
          <a:p>
            <a:r>
              <a:rPr lang="en-US"/>
              <a:t>There is risk in expanding into a new market, but with that risk there is also the potential for success if we can successfully leverage our strengths to overcome the key challenges we discussed. Utilizing digital marketing will be essential, creating a strong brand image via fun and interesting store experiences, and by selecting the cities strategically .</a:t>
            </a:r>
          </a:p>
          <a:p>
            <a:r>
              <a:rPr lang="en-US"/>
              <a:t/>
            </a:r>
          </a:p>
          <a:p>
            <a:r>
              <a:rPr lang="en-US"/>
              <a:t>Overall zudio will face many challenges but by using a well structured strategy we can be positioned well to succeed.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Tata Group of Companies own many globally known brands such as Jaguar - Land Rover, West Side..</a:t>
            </a:r>
          </a:p>
          <a:p>
            <a:r>
              <a:rPr lang="en-US"/>
              <a:t/>
            </a:r>
          </a:p>
          <a:p>
            <a:r>
              <a:rPr lang="en-US"/>
              <a:t>Projections indicate that Zudio's revenue will reach ₹64.8 billion (approximately $777 million), comprising 56% of Trent's overall revenue by end of FY 2024-25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Why U.S. Expansion?</a:t>
            </a:r>
          </a:p>
          <a:p>
            <a:r>
              <a:rPr lang="en-US"/>
              <a:t>1. Growth potential in value-based fast fashion.</a:t>
            </a:r>
          </a:p>
          <a:p>
            <a:r>
              <a:rPr lang="en-US"/>
              <a:t>2. Gaps in competitor offerings for affordable yet trendy fashion.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 for this study was collected using a structured online survey via Google Forms. This method allowed us to reach a wide audience efficiently while ensuring structured and quantifiable responses. The survey targeted U.S. consumers interested in fast fashion, helping us capture insights into brand perception, shopping habits, and spending behavior.</a:t>
            </a:r>
          </a:p>
          <a:p>
            <a:r>
              <a:rPr lang="en-US"/>
              <a:t/>
            </a:r>
          </a:p>
          <a:p>
            <a:r>
              <a:rPr lang="en-US"/>
              <a:t>To ensure comprehensive data collection, we employed a mix of multiple-choice questions, ranking scales, and optional open-ended responses. This approach provided both quantitative insights and qualitative perspectives on consumer decision-making.</a:t>
            </a:r>
          </a:p>
          <a:p>
            <a:r>
              <a:rPr lang="en-US"/>
              <a:t/>
            </a:r>
          </a:p>
          <a:p>
            <a:r>
              <a:rPr lang="en-US"/>
              <a:t>Our strategy ensured process efficiency, anonymity for unbiased responses, and scalability, making it an effective tool for gathering consumer insights in the fast fashion industry.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Surveyed in total 31 students, and the data collected had questions based on ----</a:t>
            </a:r>
          </a:p>
          <a:p>
            <a:r>
              <a:rPr lang="en-US"/>
              <a:t/>
            </a:r>
          </a:p>
          <a:p>
            <a:r>
              <a:rPr lang="en-US"/>
              <a:t/>
            </a:r>
          </a:p>
          <a:p>
            <a:r>
              <a:rPr lang="en-US"/>
              <a:t/>
            </a:r>
          </a:p>
          <a:p>
            <a:r>
              <a:rPr lang="en-US"/>
              <a:t>Consumer demographics:-</a:t>
            </a:r>
          </a:p>
          <a:p>
            <a:r>
              <a:rPr lang="en-US"/>
              <a:t/>
            </a:r>
          </a:p>
          <a:p>
            <a:r>
              <a:rPr lang="en-US"/>
              <a:t>Insights on age groups, shopping habits, and brand familiarity to understand our potential target group.</a:t>
            </a:r>
          </a:p>
          <a:p>
            <a:r>
              <a:rPr lang="en-US"/>
              <a:t/>
            </a:r>
          </a:p>
          <a:p>
            <a:r>
              <a:rPr lang="en-US"/>
              <a:t>Perceptual data:-</a:t>
            </a:r>
          </a:p>
          <a:p>
            <a:r>
              <a:rPr lang="en-US"/>
              <a:t>1. how consumers perceive Zudio vs. competitors based on key attributes like affordability, style, and brand image.</a:t>
            </a:r>
          </a:p>
          <a:p>
            <a:r>
              <a:rPr lang="en-US"/>
              <a:t>2. Helped us evaluate market positioning and identify gaps in the US fashion retail landscape where Zudio can stand out.</a:t>
            </a:r>
          </a:p>
          <a:p>
            <a:r>
              <a:rPr lang="en-US"/>
              <a:t/>
            </a:r>
          </a:p>
          <a:p>
            <a:r>
              <a:rPr lang="en-US"/>
              <a:t>Preference Data:</a:t>
            </a:r>
          </a:p>
          <a:p>
            <a:r>
              <a:rPr lang="en-US"/>
              <a:t>1. We asked respondents about their preferred shopping destinations, both online and offline.</a:t>
            </a:r>
          </a:p>
          <a:p>
            <a:r>
              <a:rPr lang="en-US"/>
              <a:t>2. This data informs our decisions on store locations, marketing strategies, and pricing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Explain Order- </a:t>
            </a:r>
          </a:p>
          <a:p>
            <a:r>
              <a:rPr lang="en-US"/>
              <a:t>1. Graph</a:t>
            </a:r>
          </a:p>
          <a:p>
            <a:r>
              <a:rPr lang="en-US"/>
              <a:t>2. Findings</a:t>
            </a:r>
          </a:p>
          <a:p>
            <a:r>
              <a:rPr lang="en-US"/>
              <a:t>3. Notes</a:t>
            </a:r>
          </a:p>
          <a:p>
            <a:r>
              <a:rPr lang="en-US"/>
              <a:t/>
            </a:r>
          </a:p>
          <a:p>
            <a:r>
              <a:rPr lang="en-US"/>
              <a:t/>
            </a:r>
          </a:p>
          <a:p>
            <a:r>
              <a:rPr lang="en-US"/>
              <a:t>- Dimension 1 Interpretation: Brands with higher values on these attributes (like Zara and H&amp;M) are positioned positively, while those with lower values (like Zudio) are positioned negatively.</a:t>
            </a:r>
          </a:p>
          <a:p>
            <a:r>
              <a:rPr lang="en-US"/>
              <a:t/>
            </a:r>
          </a:p>
          <a:p>
            <a:r>
              <a:rPr lang="en-US"/>
              <a:t>- Dimension 2 Interpretation: Brands with higher Product Quality scores (Zara, H&amp;M, Forever 21) are positioned positively, while those with lower Product Quality or larger Ticket Sizes (Ross, TJ Maxx, Zudio) are positioned negatively</a:t>
            </a:r>
          </a:p>
          <a:p>
            <a:r>
              <a:rPr lang="en-US"/>
              <a:t/>
            </a:r>
          </a:p>
          <a:p>
            <a:r>
              <a:rPr lang="en-US"/>
              <a:t>- Strategic Opportunities:</a:t>
            </a:r>
          </a:p>
          <a:p>
            <a:r>
              <a:rPr lang="en-US"/>
              <a:t/>
            </a:r>
          </a:p>
          <a:p>
            <a:r>
              <a:rPr lang="en-US"/>
              <a:t>Leverage affordability and store presence as core strengths.</a:t>
            </a:r>
          </a:p>
          <a:p>
            <a:r>
              <a:rPr lang="en-US"/>
              <a:t>Enhance product quality and trend relevance to narrow the gap with premium competitors.</a:t>
            </a:r>
          </a:p>
          <a:p>
            <a:r>
              <a:rPr lang="en-US"/>
              <a:t>Continue expanding geographically to solidify market share.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Segment 1 (45%) – Premium Brand Shoppers</a:t>
            </a:r>
          </a:p>
          <a:p>
            <a:r>
              <a:rPr lang="en-US"/>
              <a:t/>
            </a:r>
          </a:p>
          <a:p>
            <a:r>
              <a:rPr lang="en-US"/>
              <a:t>1. Prefer higher-end fast fashion brands such as Zara and H&amp;M.</a:t>
            </a:r>
          </a:p>
          <a:p>
            <a:r>
              <a:rPr lang="en-US"/>
              <a:t>2. Likely value brand prestige, perceived quality, and trendy designs.</a:t>
            </a:r>
          </a:p>
          <a:p>
            <a:r>
              <a:rPr lang="en-US"/>
              <a:t>3. Less sensitive to price.</a:t>
            </a:r>
          </a:p>
          <a:p>
            <a:r>
              <a:rPr lang="en-US"/>
              <a:t/>
            </a:r>
          </a:p>
          <a:p>
            <a:r>
              <a:rPr lang="en-US"/>
              <a:t>Segment 2 (35%) – Budget-Conscious Shoppers</a:t>
            </a:r>
          </a:p>
          <a:p>
            <a:r>
              <a:rPr lang="en-US"/>
              <a:t/>
            </a:r>
          </a:p>
          <a:p>
            <a:r>
              <a:rPr lang="en-US"/>
              <a:t>1. Prefer discount retailers such as TJ Maxx and Ross.</a:t>
            </a:r>
          </a:p>
          <a:p>
            <a:r>
              <a:rPr lang="en-US"/>
              <a:t>2. Likely prioritize affordability and deals over brand prestige.</a:t>
            </a:r>
          </a:p>
          <a:p>
            <a:r>
              <a:rPr lang="en-US"/>
              <a:t>3. More focused on getting value for their money.</a:t>
            </a:r>
          </a:p>
          <a:p>
            <a:r>
              <a:rPr lang="en-US"/>
              <a:t/>
            </a:r>
          </a:p>
          <a:p>
            <a:r>
              <a:rPr lang="en-US"/>
              <a:t>Segment 3 (19%) – Trend-Focused but Price-Sensitive</a:t>
            </a:r>
          </a:p>
          <a:p>
            <a:r>
              <a:rPr lang="en-US"/>
              <a:t/>
            </a:r>
          </a:p>
          <a:p>
            <a:r>
              <a:rPr lang="en-US"/>
              <a:t>1. This group is interested in trendy fashion but still values affordability.</a:t>
            </a:r>
          </a:p>
          <a:p>
            <a:r>
              <a:rPr lang="en-US"/>
              <a:t>2. Likely considers Zudio and Forever 21 as shopping destinations.</a:t>
            </a:r>
          </a:p>
          <a:p>
            <a:r>
              <a:rPr lang="en-US"/>
              <a:t/>
            </a:r>
          </a:p>
          <a:p>
            <a:r>
              <a:rPr lang="en-US"/>
              <a:t/>
            </a:r>
          </a:p>
          <a:p>
            <a:r>
              <a:rPr lang="en-US"/>
              <a:t>- Key Takeaways from the Segmentation</a:t>
            </a:r>
          </a:p>
          <a:p>
            <a:r>
              <a:rPr lang="en-US"/>
              <a:t>1. Segment 3 is the most relevant target audience for Zudio in the U.S.</a:t>
            </a:r>
          </a:p>
          <a:p>
            <a:r>
              <a:rPr lang="en-US"/>
              <a:t>2. Zudio is not yet strongly recognized compared to competitors.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3.jpeg" Type="http://schemas.openxmlformats.org/officeDocument/2006/relationships/image"/><Relationship Id="rId4" Target="../media/image1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38" t="0" r="-4818" b="-188193"/>
            </a:stretch>
          </a:blipFill>
        </p:spPr>
      </p:sp>
      <p:sp>
        <p:nvSpPr>
          <p:cNvPr name="TextBox 3" id="3"/>
          <p:cNvSpPr txBox="true"/>
          <p:nvPr/>
        </p:nvSpPr>
        <p:spPr>
          <a:xfrm rot="0">
            <a:off x="4648065" y="5523868"/>
            <a:ext cx="8991869" cy="379600"/>
          </a:xfrm>
          <a:prstGeom prst="rect">
            <a:avLst/>
          </a:prstGeom>
        </p:spPr>
        <p:txBody>
          <a:bodyPr anchor="t" rtlCol="false" tIns="0" lIns="0" bIns="0" rIns="0">
            <a:spAutoFit/>
          </a:bodyPr>
          <a:lstStyle/>
          <a:p>
            <a:pPr algn="ctr">
              <a:lnSpc>
                <a:spcPts val="2995"/>
              </a:lnSpc>
            </a:pPr>
            <a:r>
              <a:rPr lang="en-US" sz="2799" spc="559">
                <a:solidFill>
                  <a:srgbClr val="D8CFC2"/>
                </a:solidFill>
                <a:latin typeface="Visby"/>
                <a:ea typeface="Visby"/>
                <a:cs typeface="Visby"/>
                <a:sym typeface="Visby"/>
              </a:rPr>
              <a:t>EXPLORING MARKET DYNAMICS</a:t>
            </a:r>
          </a:p>
        </p:txBody>
      </p:sp>
      <p:sp>
        <p:nvSpPr>
          <p:cNvPr name="TextBox 4" id="4"/>
          <p:cNvSpPr txBox="true"/>
          <p:nvPr/>
        </p:nvSpPr>
        <p:spPr>
          <a:xfrm rot="0">
            <a:off x="2883719" y="3661009"/>
            <a:ext cx="12520561" cy="2033609"/>
          </a:xfrm>
          <a:prstGeom prst="rect">
            <a:avLst/>
          </a:prstGeom>
        </p:spPr>
        <p:txBody>
          <a:bodyPr anchor="t" rtlCol="false" tIns="0" lIns="0" bIns="0" rIns="0">
            <a:spAutoFit/>
          </a:bodyPr>
          <a:lstStyle/>
          <a:p>
            <a:pPr algn="ctr">
              <a:lnSpc>
                <a:spcPts val="12964"/>
              </a:lnSpc>
            </a:pPr>
            <a:r>
              <a:rPr lang="en-US" sz="12116" spc="363">
                <a:solidFill>
                  <a:srgbClr val="D8CFC2"/>
                </a:solidFill>
                <a:latin typeface="The Seasons Light"/>
                <a:ea typeface="The Seasons Light"/>
                <a:cs typeface="The Seasons Light"/>
                <a:sym typeface="The Seasons Light"/>
              </a:rPr>
              <a:t>ZUDIO</a:t>
            </a:r>
          </a:p>
        </p:txBody>
      </p:sp>
      <p:sp>
        <p:nvSpPr>
          <p:cNvPr name="TextBox 5" id="5"/>
          <p:cNvSpPr txBox="true"/>
          <p:nvPr/>
        </p:nvSpPr>
        <p:spPr>
          <a:xfrm rot="0">
            <a:off x="1028700" y="922675"/>
            <a:ext cx="2795498" cy="237617"/>
          </a:xfrm>
          <a:prstGeom prst="rect">
            <a:avLst/>
          </a:prstGeom>
        </p:spPr>
        <p:txBody>
          <a:bodyPr anchor="t" rtlCol="false" tIns="0" lIns="0" bIns="0" rIns="0">
            <a:spAutoFit/>
          </a:bodyPr>
          <a:lstStyle/>
          <a:p>
            <a:pPr algn="l">
              <a:lnSpc>
                <a:spcPts val="1818"/>
              </a:lnSpc>
            </a:pPr>
            <a:r>
              <a:rPr lang="en-US" sz="1699" spc="169">
                <a:solidFill>
                  <a:srgbClr val="D8CFC2"/>
                </a:solidFill>
                <a:latin typeface="Visby"/>
                <a:ea typeface="Visby"/>
                <a:cs typeface="Visby"/>
                <a:sym typeface="Visby"/>
              </a:rPr>
              <a:t>TATA GROUP</a:t>
            </a:r>
          </a:p>
        </p:txBody>
      </p:sp>
      <p:sp>
        <p:nvSpPr>
          <p:cNvPr name="TextBox 6" id="6"/>
          <p:cNvSpPr txBox="true"/>
          <p:nvPr/>
        </p:nvSpPr>
        <p:spPr>
          <a:xfrm rot="0">
            <a:off x="1028700" y="9145759"/>
            <a:ext cx="4100016" cy="237617"/>
          </a:xfrm>
          <a:prstGeom prst="rect">
            <a:avLst/>
          </a:prstGeom>
        </p:spPr>
        <p:txBody>
          <a:bodyPr anchor="t" rtlCol="false" tIns="0" lIns="0" bIns="0" rIns="0">
            <a:spAutoFit/>
          </a:bodyPr>
          <a:lstStyle/>
          <a:p>
            <a:pPr algn="l">
              <a:lnSpc>
                <a:spcPts val="1818"/>
              </a:lnSpc>
            </a:pPr>
            <a:r>
              <a:rPr lang="en-US" sz="1699" spc="169">
                <a:solidFill>
                  <a:srgbClr val="D8CFC2"/>
                </a:solidFill>
                <a:latin typeface="Visby"/>
                <a:ea typeface="Visby"/>
                <a:cs typeface="Visby"/>
                <a:sym typeface="Visby"/>
              </a:rPr>
              <a:t>MKT 562</a:t>
            </a:r>
          </a:p>
        </p:txBody>
      </p:sp>
      <p:sp>
        <p:nvSpPr>
          <p:cNvPr name="TextBox 7" id="7"/>
          <p:cNvSpPr txBox="true"/>
          <p:nvPr/>
        </p:nvSpPr>
        <p:spPr>
          <a:xfrm rot="0">
            <a:off x="12827978" y="922675"/>
            <a:ext cx="4431322" cy="237617"/>
          </a:xfrm>
          <a:prstGeom prst="rect">
            <a:avLst/>
          </a:prstGeom>
        </p:spPr>
        <p:txBody>
          <a:bodyPr anchor="t" rtlCol="false" tIns="0" lIns="0" bIns="0" rIns="0">
            <a:spAutoFit/>
          </a:bodyPr>
          <a:lstStyle/>
          <a:p>
            <a:pPr algn="r">
              <a:lnSpc>
                <a:spcPts val="1818"/>
              </a:lnSpc>
            </a:pPr>
            <a:r>
              <a:rPr lang="en-US" sz="1699" spc="169">
                <a:solidFill>
                  <a:srgbClr val="D8CFC2"/>
                </a:solidFill>
                <a:latin typeface="Visby"/>
                <a:ea typeface="Visby"/>
                <a:cs typeface="Visby"/>
                <a:sym typeface="Visby"/>
              </a:rPr>
              <a:t>EST 2016</a:t>
            </a:r>
          </a:p>
        </p:txBody>
      </p:sp>
      <p:sp>
        <p:nvSpPr>
          <p:cNvPr name="TextBox 8" id="8"/>
          <p:cNvSpPr txBox="true"/>
          <p:nvPr/>
        </p:nvSpPr>
        <p:spPr>
          <a:xfrm rot="0">
            <a:off x="12827978" y="9145759"/>
            <a:ext cx="4431322" cy="237617"/>
          </a:xfrm>
          <a:prstGeom prst="rect">
            <a:avLst/>
          </a:prstGeom>
        </p:spPr>
        <p:txBody>
          <a:bodyPr anchor="t" rtlCol="false" tIns="0" lIns="0" bIns="0" rIns="0">
            <a:spAutoFit/>
          </a:bodyPr>
          <a:lstStyle/>
          <a:p>
            <a:pPr algn="r">
              <a:lnSpc>
                <a:spcPts val="1818"/>
              </a:lnSpc>
            </a:pPr>
            <a:r>
              <a:rPr lang="en-US" sz="1699" spc="169">
                <a:solidFill>
                  <a:srgbClr val="D8CFC2"/>
                </a:solidFill>
                <a:latin typeface="Visby"/>
                <a:ea typeface="Visby"/>
                <a:cs typeface="Visby"/>
                <a:sym typeface="Visby"/>
              </a:rPr>
              <a:t>PROF. CHRISTIAN KIM</a:t>
            </a:r>
          </a:p>
        </p:txBody>
      </p:sp>
      <p:sp>
        <p:nvSpPr>
          <p:cNvPr name="TextBox 9" id="9"/>
          <p:cNvSpPr txBox="true"/>
          <p:nvPr/>
        </p:nvSpPr>
        <p:spPr>
          <a:xfrm rot="0">
            <a:off x="4648065" y="6220323"/>
            <a:ext cx="8991869" cy="1615438"/>
          </a:xfrm>
          <a:prstGeom prst="rect">
            <a:avLst/>
          </a:prstGeom>
        </p:spPr>
        <p:txBody>
          <a:bodyPr anchor="t" rtlCol="false" tIns="0" lIns="0" bIns="0" rIns="0">
            <a:spAutoFit/>
          </a:bodyPr>
          <a:lstStyle/>
          <a:p>
            <a:pPr algn="ctr">
              <a:lnSpc>
                <a:spcPts val="1604"/>
              </a:lnSpc>
            </a:pPr>
            <a:r>
              <a:rPr lang="en-US" b="true" sz="1499" spc="299">
                <a:solidFill>
                  <a:srgbClr val="D8CFC2"/>
                </a:solidFill>
                <a:latin typeface="Visby Bold"/>
                <a:ea typeface="Visby Bold"/>
                <a:cs typeface="Visby Bold"/>
                <a:sym typeface="Visby Bold"/>
              </a:rPr>
              <a:t>GROUP 5</a:t>
            </a:r>
          </a:p>
          <a:p>
            <a:pPr algn="ctr">
              <a:lnSpc>
                <a:spcPts val="1604"/>
              </a:lnSpc>
            </a:pPr>
            <a:r>
              <a:rPr lang="en-US" sz="1499" spc="299">
                <a:solidFill>
                  <a:srgbClr val="D8CFC2"/>
                </a:solidFill>
                <a:latin typeface="Visby"/>
                <a:ea typeface="Visby"/>
                <a:cs typeface="Visby"/>
                <a:sym typeface="Visby"/>
              </a:rPr>
              <a:t> Ajay Mahendra Surve</a:t>
            </a:r>
          </a:p>
          <a:p>
            <a:pPr algn="ctr">
              <a:lnSpc>
                <a:spcPts val="1604"/>
              </a:lnSpc>
            </a:pPr>
            <a:r>
              <a:rPr lang="en-US" sz="1499" spc="299">
                <a:solidFill>
                  <a:srgbClr val="D8CFC2"/>
                </a:solidFill>
                <a:latin typeface="Visby"/>
                <a:ea typeface="Visby"/>
                <a:cs typeface="Visby"/>
                <a:sym typeface="Visby"/>
              </a:rPr>
              <a:t> Duc Anh Vu Bui</a:t>
            </a:r>
          </a:p>
          <a:p>
            <a:pPr algn="ctr">
              <a:lnSpc>
                <a:spcPts val="1604"/>
              </a:lnSpc>
            </a:pPr>
            <a:r>
              <a:rPr lang="en-US" sz="1499" spc="299">
                <a:solidFill>
                  <a:srgbClr val="D8CFC2"/>
                </a:solidFill>
                <a:latin typeface="Visby"/>
                <a:ea typeface="Visby"/>
                <a:cs typeface="Visby"/>
                <a:sym typeface="Visby"/>
              </a:rPr>
              <a:t> Jake Osness</a:t>
            </a:r>
          </a:p>
          <a:p>
            <a:pPr algn="ctr">
              <a:lnSpc>
                <a:spcPts val="1604"/>
              </a:lnSpc>
            </a:pPr>
            <a:r>
              <a:rPr lang="en-US" sz="1499" spc="299">
                <a:solidFill>
                  <a:srgbClr val="D8CFC2"/>
                </a:solidFill>
                <a:latin typeface="Visby"/>
                <a:ea typeface="Visby"/>
                <a:cs typeface="Visby"/>
                <a:sym typeface="Visby"/>
              </a:rPr>
              <a:t> Khushil Pankaj Patadia</a:t>
            </a:r>
          </a:p>
          <a:p>
            <a:pPr algn="ctr">
              <a:lnSpc>
                <a:spcPts val="1604"/>
              </a:lnSpc>
            </a:pPr>
            <a:r>
              <a:rPr lang="en-US" sz="1499" spc="299">
                <a:solidFill>
                  <a:srgbClr val="D8CFC2"/>
                </a:solidFill>
                <a:latin typeface="Visby"/>
                <a:ea typeface="Visby"/>
                <a:cs typeface="Visby"/>
                <a:sym typeface="Visby"/>
              </a:rPr>
              <a:t> Kush Popat</a:t>
            </a:r>
          </a:p>
          <a:p>
            <a:pPr algn="ctr">
              <a:lnSpc>
                <a:spcPts val="1604"/>
              </a:lnSpc>
            </a:pPr>
            <a:r>
              <a:rPr lang="en-US" sz="1499" spc="299">
                <a:solidFill>
                  <a:srgbClr val="D8CFC2"/>
                </a:solidFill>
                <a:latin typeface="Visby"/>
                <a:ea typeface="Visby"/>
                <a:cs typeface="Visby"/>
                <a:sym typeface="Visby"/>
              </a:rPr>
              <a:t> Maurya Sasanka Bhima</a:t>
            </a:r>
          </a:p>
          <a:p>
            <a:pPr algn="ctr">
              <a:lnSpc>
                <a:spcPts val="1604"/>
              </a:lnSpc>
            </a:pPr>
            <a:r>
              <a:rPr lang="en-US" sz="1499" spc="299">
                <a:solidFill>
                  <a:srgbClr val="D8CFC2"/>
                </a:solidFill>
                <a:latin typeface="Visby"/>
                <a:ea typeface="Visby"/>
                <a:cs typeface="Visby"/>
                <a:sym typeface="Visby"/>
              </a:rPr>
              <a:t> Sahil Walia</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6F3E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66410" y="2576919"/>
          <a:ext cx="7695051" cy="7315200"/>
        </p:xfrm>
        <a:graphic>
          <a:graphicData uri="http://schemas.openxmlformats.org/drawingml/2006/table">
            <a:tbl>
              <a:tblPr/>
              <a:tblGrid>
                <a:gridCol w="2414616"/>
                <a:gridCol w="2650511"/>
                <a:gridCol w="2629923"/>
              </a:tblGrid>
              <a:tr h="1570279">
                <a:tc>
                  <a:txBody>
                    <a:bodyPr anchor="t" rtlCol="false"/>
                    <a:lstStyle/>
                    <a:p>
                      <a:pPr algn="ctr">
                        <a:lnSpc>
                          <a:spcPts val="3359"/>
                        </a:lnSpc>
                        <a:defRPr/>
                      </a:pPr>
                      <a:r>
                        <a:rPr lang="en-US" sz="2399" b="true">
                          <a:solidFill>
                            <a:srgbClr val="000000"/>
                          </a:solidFill>
                          <a:latin typeface="Visby Bold"/>
                          <a:ea typeface="Visby Bold"/>
                          <a:cs typeface="Visby Bold"/>
                          <a:sym typeface="Visby Bold"/>
                        </a:rPr>
                        <a:t>Dimension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000000"/>
                          </a:solidFill>
                          <a:latin typeface="Visby Bold"/>
                          <a:ea typeface="Visby Bold"/>
                          <a:cs typeface="Visby Bold"/>
                          <a:sym typeface="Visby Bold"/>
                        </a:rPr>
                        <a:t>Variance explained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000000"/>
                          </a:solidFill>
                          <a:latin typeface="Visby Bold"/>
                          <a:ea typeface="Visby Bold"/>
                          <a:cs typeface="Visby Bold"/>
                          <a:sym typeface="Visby Bold"/>
                        </a:rPr>
                        <a:t>Cumulative variance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8984">
                <a:tc>
                  <a:txBody>
                    <a:bodyPr anchor="t" rtlCol="false"/>
                    <a:lstStyle/>
                    <a:p>
                      <a:pPr algn="ctr">
                        <a:lnSpc>
                          <a:spcPts val="3359"/>
                        </a:lnSpc>
                        <a:defRPr/>
                      </a:pPr>
                      <a:r>
                        <a:rPr lang="en-US" sz="2399">
                          <a:solidFill>
                            <a:srgbClr val="000000"/>
                          </a:solidFill>
                          <a:latin typeface="Visby"/>
                          <a:ea typeface="Visby"/>
                          <a:cs typeface="Visby"/>
                          <a:sym typeface="Visby"/>
                        </a:rPr>
                        <a:t>Dimension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 </a:t>
                      </a:r>
                      <a:r>
                        <a:rPr lang="en-US" sz="2399">
                          <a:solidFill>
                            <a:srgbClr val="000000"/>
                          </a:solidFill>
                          <a:latin typeface="Visby"/>
                          <a:ea typeface="Visby"/>
                          <a:cs typeface="Visby"/>
                          <a:sym typeface="Visby"/>
                        </a:rPr>
                        <a:t>83.7%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 </a:t>
                      </a:r>
                      <a:r>
                        <a:rPr lang="en-US" sz="2399">
                          <a:solidFill>
                            <a:srgbClr val="000000"/>
                          </a:solidFill>
                          <a:latin typeface="Visby"/>
                          <a:ea typeface="Visby"/>
                          <a:cs typeface="Visby"/>
                          <a:sym typeface="Visby"/>
                        </a:rPr>
                        <a:t>83.7%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8984">
                <a:tc>
                  <a:txBody>
                    <a:bodyPr anchor="t" rtlCol="false"/>
                    <a:lstStyle/>
                    <a:p>
                      <a:pPr algn="ctr">
                        <a:lnSpc>
                          <a:spcPts val="3359"/>
                        </a:lnSpc>
                        <a:defRPr/>
                      </a:pPr>
                      <a:r>
                        <a:rPr lang="en-US" sz="2399">
                          <a:solidFill>
                            <a:srgbClr val="000000"/>
                          </a:solidFill>
                          <a:latin typeface="Visby"/>
                          <a:ea typeface="Visby"/>
                          <a:cs typeface="Visby"/>
                          <a:sym typeface="Visby"/>
                        </a:rPr>
                        <a:t>Dimension 2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15.5%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99.2%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8984">
                <a:tc>
                  <a:txBody>
                    <a:bodyPr anchor="t" rtlCol="false"/>
                    <a:lstStyle/>
                    <a:p>
                      <a:pPr algn="ctr">
                        <a:lnSpc>
                          <a:spcPts val="3359"/>
                        </a:lnSpc>
                        <a:defRPr/>
                      </a:pPr>
                      <a:r>
                        <a:rPr lang="en-US" sz="2399">
                          <a:solidFill>
                            <a:srgbClr val="000000"/>
                          </a:solidFill>
                          <a:latin typeface="Visby"/>
                          <a:ea typeface="Visby"/>
                          <a:cs typeface="Visby"/>
                          <a:sym typeface="Visby"/>
                        </a:rPr>
                        <a:t>Dimension 3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 99.8%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8984">
                <a:tc>
                  <a:txBody>
                    <a:bodyPr anchor="t" rtlCol="false"/>
                    <a:lstStyle/>
                    <a:p>
                      <a:pPr algn="ctr">
                        <a:lnSpc>
                          <a:spcPts val="3359"/>
                        </a:lnSpc>
                        <a:defRPr/>
                      </a:pPr>
                      <a:r>
                        <a:rPr lang="en-US" sz="2399">
                          <a:solidFill>
                            <a:srgbClr val="000000"/>
                          </a:solidFill>
                          <a:latin typeface="Visby"/>
                          <a:ea typeface="Visby"/>
                          <a:cs typeface="Visby"/>
                          <a:sym typeface="Visby"/>
                        </a:rPr>
                        <a:t>Dimension 4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0.2%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99.9%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8984">
                <a:tc>
                  <a:txBody>
                    <a:bodyPr anchor="t" rtlCol="false"/>
                    <a:lstStyle/>
                    <a:p>
                      <a:pPr algn="ctr">
                        <a:lnSpc>
                          <a:spcPts val="3359"/>
                        </a:lnSpc>
                        <a:defRPr/>
                      </a:pPr>
                      <a:r>
                        <a:rPr lang="en-US" sz="2399">
                          <a:solidFill>
                            <a:srgbClr val="000000"/>
                          </a:solidFill>
                          <a:latin typeface="Visby"/>
                          <a:ea typeface="Visby"/>
                          <a:cs typeface="Visby"/>
                          <a:sym typeface="Visby"/>
                        </a:rPr>
                        <a:t>Dimension 5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0.1%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100.0%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895350"/>
            <a:ext cx="13028265" cy="894393"/>
          </a:xfrm>
          <a:prstGeom prst="rect">
            <a:avLst/>
          </a:prstGeom>
        </p:spPr>
        <p:txBody>
          <a:bodyPr anchor="t" rtlCol="false" tIns="0" lIns="0" bIns="0" rIns="0">
            <a:spAutoFit/>
          </a:bodyPr>
          <a:lstStyle/>
          <a:p>
            <a:pPr algn="l">
              <a:lnSpc>
                <a:spcPts val="6194"/>
              </a:lnSpc>
            </a:pPr>
            <a:r>
              <a:rPr lang="en-US" sz="4765" spc="238">
                <a:solidFill>
                  <a:srgbClr val="84776C"/>
                </a:solidFill>
                <a:latin typeface="The Seasons Light"/>
                <a:ea typeface="The Seasons Light"/>
                <a:cs typeface="The Seasons Light"/>
                <a:sym typeface="The Seasons Light"/>
              </a:rPr>
              <a:t>PRINCIPAL COMPONENT ANALYSIS (PCA)</a:t>
            </a:r>
            <a:r>
              <a:rPr lang="en-US" sz="4765" spc="238">
                <a:solidFill>
                  <a:srgbClr val="84776C"/>
                </a:solidFill>
                <a:latin typeface="The Seasons Light"/>
                <a:ea typeface="The Seasons Light"/>
                <a:cs typeface="The Seasons Light"/>
                <a:sym typeface="The Seasons Light"/>
              </a:rPr>
              <a:t> </a:t>
            </a:r>
          </a:p>
        </p:txBody>
      </p:sp>
      <p:sp>
        <p:nvSpPr>
          <p:cNvPr name="TextBox 4" id="4"/>
          <p:cNvSpPr txBox="true"/>
          <p:nvPr/>
        </p:nvSpPr>
        <p:spPr>
          <a:xfrm rot="0">
            <a:off x="9053973" y="3468707"/>
            <a:ext cx="8115300" cy="5464948"/>
          </a:xfrm>
          <a:prstGeom prst="rect">
            <a:avLst/>
          </a:prstGeom>
        </p:spPr>
        <p:txBody>
          <a:bodyPr anchor="t" rtlCol="false" tIns="0" lIns="0" bIns="0" rIns="0">
            <a:spAutoFit/>
          </a:bodyPr>
          <a:lstStyle/>
          <a:p>
            <a:pPr algn="l" marL="535057" indent="-267528" lvl="1">
              <a:lnSpc>
                <a:spcPts val="3667"/>
              </a:lnSpc>
              <a:buFont typeface="Arial"/>
              <a:buChar char="•"/>
            </a:pPr>
            <a:r>
              <a:rPr lang="en-US" sz="2478" spc="247">
                <a:solidFill>
                  <a:srgbClr val="84776C"/>
                </a:solidFill>
                <a:latin typeface="Visby"/>
                <a:ea typeface="Visby"/>
                <a:cs typeface="Visby"/>
                <a:sym typeface="Visby"/>
              </a:rPr>
              <a:t> Dimension 1 (83.7% Variance Explained) – Reflects the overall brand strength as perceived by consumers, combining Brand Recognition, Trending Fashion, and Product Quality.</a:t>
            </a:r>
          </a:p>
          <a:p>
            <a:pPr algn="l" marL="535057" indent="-267528" lvl="1">
              <a:lnSpc>
                <a:spcPts val="3667"/>
              </a:lnSpc>
              <a:buFont typeface="Arial"/>
              <a:buChar char="•"/>
            </a:pPr>
            <a:r>
              <a:rPr lang="en-US" sz="2478" spc="247">
                <a:solidFill>
                  <a:srgbClr val="84776C"/>
                </a:solidFill>
                <a:latin typeface="Visby"/>
                <a:ea typeface="Visby"/>
                <a:cs typeface="Visby"/>
                <a:sym typeface="Visby"/>
              </a:rPr>
              <a:t>Dimension 2 (15.5% Variance Explained) –  Represents the trade-off between Product Quality and Price/Value (Ticket Size).</a:t>
            </a:r>
          </a:p>
          <a:p>
            <a:pPr algn="l" marL="535057" indent="-267528" lvl="1">
              <a:lnSpc>
                <a:spcPts val="3667"/>
              </a:lnSpc>
              <a:buFont typeface="Arial"/>
              <a:buChar char="•"/>
            </a:pPr>
            <a:r>
              <a:rPr lang="en-US" sz="2478" spc="247">
                <a:solidFill>
                  <a:srgbClr val="84776C"/>
                </a:solidFill>
                <a:latin typeface="Visby"/>
                <a:ea typeface="Visby"/>
                <a:cs typeface="Visby"/>
                <a:sym typeface="Visby"/>
              </a:rPr>
              <a:t>Zudio's Position: Positioned far from competitors, showing a gap in consumer awareness. </a:t>
            </a:r>
          </a:p>
          <a:p>
            <a:pPr algn="l">
              <a:lnSpc>
                <a:spcPts val="3667"/>
              </a:lnSpc>
            </a:pPr>
          </a:p>
        </p:txBody>
      </p:sp>
      <p:sp>
        <p:nvSpPr>
          <p:cNvPr name="TextBox 5" id="5"/>
          <p:cNvSpPr txBox="true"/>
          <p:nvPr/>
        </p:nvSpPr>
        <p:spPr>
          <a:xfrm rot="0">
            <a:off x="14463802" y="9020683"/>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sp>
        <p:nvSpPr>
          <p:cNvPr name="Freeform 2" id="2"/>
          <p:cNvSpPr/>
          <p:nvPr/>
        </p:nvSpPr>
        <p:spPr>
          <a:xfrm flipH="false" flipV="false" rot="0">
            <a:off x="1124393" y="2773008"/>
            <a:ext cx="6349012" cy="6356958"/>
          </a:xfrm>
          <a:custGeom>
            <a:avLst/>
            <a:gdLst/>
            <a:ahLst/>
            <a:cxnLst/>
            <a:rect r="r" b="b" t="t" l="l"/>
            <a:pathLst>
              <a:path h="6356958" w="6349012">
                <a:moveTo>
                  <a:pt x="0" y="0"/>
                </a:moveTo>
                <a:lnTo>
                  <a:pt x="6349012" y="0"/>
                </a:lnTo>
                <a:lnTo>
                  <a:pt x="6349012" y="6356959"/>
                </a:lnTo>
                <a:lnTo>
                  <a:pt x="0" y="6356959"/>
                </a:lnTo>
                <a:lnTo>
                  <a:pt x="0" y="0"/>
                </a:lnTo>
                <a:close/>
              </a:path>
            </a:pathLst>
          </a:custGeom>
          <a:blipFill>
            <a:blip r:embed="rId3"/>
            <a:stretch>
              <a:fillRect l="0" t="0" r="0" b="0"/>
            </a:stretch>
          </a:blipFill>
        </p:spPr>
      </p:sp>
      <p:sp>
        <p:nvSpPr>
          <p:cNvPr name="TextBox 3" id="3"/>
          <p:cNvSpPr txBox="true"/>
          <p:nvPr/>
        </p:nvSpPr>
        <p:spPr>
          <a:xfrm rot="0">
            <a:off x="1028700" y="895350"/>
            <a:ext cx="9229249" cy="894393"/>
          </a:xfrm>
          <a:prstGeom prst="rect">
            <a:avLst/>
          </a:prstGeom>
        </p:spPr>
        <p:txBody>
          <a:bodyPr anchor="t" rtlCol="false" tIns="0" lIns="0" bIns="0" rIns="0">
            <a:spAutoFit/>
          </a:bodyPr>
          <a:lstStyle/>
          <a:p>
            <a:pPr algn="l">
              <a:lnSpc>
                <a:spcPts val="6194"/>
              </a:lnSpc>
            </a:pPr>
            <a:r>
              <a:rPr lang="en-US" sz="4765" spc="238">
                <a:solidFill>
                  <a:srgbClr val="84776C"/>
                </a:solidFill>
                <a:latin typeface="The Seasons Light"/>
                <a:ea typeface="The Seasons Light"/>
                <a:cs typeface="The Seasons Light"/>
                <a:sym typeface="The Seasons Light"/>
              </a:rPr>
              <a:t>PERCEPTUAL DATA ANALYSIS</a:t>
            </a:r>
          </a:p>
        </p:txBody>
      </p:sp>
      <p:sp>
        <p:nvSpPr>
          <p:cNvPr name="TextBox 4" id="4"/>
          <p:cNvSpPr txBox="true"/>
          <p:nvPr/>
        </p:nvSpPr>
        <p:spPr>
          <a:xfrm rot="0">
            <a:off x="8445231" y="4789862"/>
            <a:ext cx="8794721" cy="2721748"/>
          </a:xfrm>
          <a:prstGeom prst="rect">
            <a:avLst/>
          </a:prstGeom>
        </p:spPr>
        <p:txBody>
          <a:bodyPr anchor="t" rtlCol="false" tIns="0" lIns="0" bIns="0" rIns="0">
            <a:spAutoFit/>
          </a:bodyPr>
          <a:lstStyle/>
          <a:p>
            <a:pPr algn="l" marL="535057" indent="-267528" lvl="1">
              <a:lnSpc>
                <a:spcPts val="3667"/>
              </a:lnSpc>
              <a:buFont typeface="Arial"/>
              <a:buChar char="•"/>
            </a:pPr>
            <a:r>
              <a:rPr lang="en-US" sz="2478" spc="247">
                <a:solidFill>
                  <a:srgbClr val="84776C"/>
                </a:solidFill>
                <a:latin typeface="Visby"/>
                <a:ea typeface="Visby"/>
                <a:cs typeface="Visby"/>
                <a:sym typeface="Visby"/>
              </a:rPr>
              <a:t>Zudio scores lower in Brand Recognition but ranks better in Affordability.</a:t>
            </a:r>
          </a:p>
          <a:p>
            <a:pPr algn="l" marL="535057" indent="-267528" lvl="1">
              <a:lnSpc>
                <a:spcPts val="3667"/>
              </a:lnSpc>
              <a:buFont typeface="Arial"/>
              <a:buChar char="•"/>
            </a:pPr>
            <a:r>
              <a:rPr lang="en-US" sz="2478" spc="247">
                <a:solidFill>
                  <a:srgbClr val="84776C"/>
                </a:solidFill>
                <a:latin typeface="Visby"/>
                <a:ea typeface="Visby"/>
                <a:cs typeface="Visby"/>
                <a:sym typeface="Visby"/>
              </a:rPr>
              <a:t>Zara &amp; H&amp;M lead in Trending Fashion &amp; Product Quality.</a:t>
            </a:r>
          </a:p>
          <a:p>
            <a:pPr algn="l" marL="535057" indent="-267528" lvl="1">
              <a:lnSpc>
                <a:spcPts val="3667"/>
              </a:lnSpc>
              <a:buFont typeface="Arial"/>
              <a:buChar char="•"/>
            </a:pPr>
            <a:r>
              <a:rPr lang="en-US" sz="2478" spc="247">
                <a:solidFill>
                  <a:srgbClr val="84776C"/>
                </a:solidFill>
                <a:latin typeface="Visby"/>
                <a:ea typeface="Visby"/>
                <a:cs typeface="Visby"/>
                <a:sym typeface="Visby"/>
              </a:rPr>
              <a:t>TJ Maxx &amp; Ross dominate in Easy Returns &amp; Price Sensitivity.</a:t>
            </a:r>
          </a:p>
        </p:txBody>
      </p:sp>
      <p:sp>
        <p:nvSpPr>
          <p:cNvPr name="TextBox 5" id="5"/>
          <p:cNvSpPr txBox="true"/>
          <p:nvPr/>
        </p:nvSpPr>
        <p:spPr>
          <a:xfrm rot="0">
            <a:off x="8445231" y="2734908"/>
            <a:ext cx="5233888" cy="511493"/>
          </a:xfrm>
          <a:prstGeom prst="rect">
            <a:avLst/>
          </a:prstGeom>
        </p:spPr>
        <p:txBody>
          <a:bodyPr anchor="t" rtlCol="false" tIns="0" lIns="0" bIns="0" rIns="0">
            <a:spAutoFit/>
          </a:bodyPr>
          <a:lstStyle/>
          <a:p>
            <a:pPr algn="l">
              <a:lnSpc>
                <a:spcPts val="3210"/>
              </a:lnSpc>
            </a:pPr>
            <a:r>
              <a:rPr lang="en-US" sz="3000" spc="150">
                <a:solidFill>
                  <a:srgbClr val="84776C"/>
                </a:solidFill>
                <a:latin typeface="The Seasons Light"/>
                <a:ea typeface="The Seasons Light"/>
                <a:cs typeface="The Seasons Light"/>
                <a:sym typeface="The Seasons Light"/>
              </a:rPr>
              <a:t>FINDINGS</a:t>
            </a:r>
          </a:p>
        </p:txBody>
      </p:sp>
      <p:sp>
        <p:nvSpPr>
          <p:cNvPr name="TextBox 6" id="6"/>
          <p:cNvSpPr txBox="true"/>
          <p:nvPr/>
        </p:nvSpPr>
        <p:spPr>
          <a:xfrm rot="0">
            <a:off x="16348956" y="9020683"/>
            <a:ext cx="910344"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tretch>
            <a:fillRect/>
          </a:stretch>
        </p:blipFill>
        <p:spPr>
          <a:xfrm rot="0">
            <a:off x="909871" y="2364867"/>
            <a:ext cx="2094972" cy="2094972"/>
          </a:xfrm>
          <a:prstGeom prst="rect">
            <a:avLst/>
          </a:prstGeom>
        </p:spPr>
      </p:pic>
      <p:pic>
        <p:nvPicPr>
          <p:cNvPr name="Picture 3" id="3"/>
          <p:cNvPicPr>
            <a:picLocks noChangeAspect="true"/>
          </p:cNvPicPr>
          <p:nvPr/>
        </p:nvPicPr>
        <p:blipFill>
          <a:blip r:embed="rId4"/>
          <a:stretch>
            <a:fillRect/>
          </a:stretch>
        </p:blipFill>
        <p:spPr>
          <a:xfrm rot="0">
            <a:off x="3747089" y="2364867"/>
            <a:ext cx="2094972" cy="2094972"/>
          </a:xfrm>
          <a:prstGeom prst="rect">
            <a:avLst/>
          </a:prstGeom>
        </p:spPr>
      </p:pic>
      <p:pic>
        <p:nvPicPr>
          <p:cNvPr name="Picture 4" id="4"/>
          <p:cNvPicPr>
            <a:picLocks noChangeAspect="true"/>
          </p:cNvPicPr>
          <p:nvPr/>
        </p:nvPicPr>
        <p:blipFill>
          <a:blip r:embed="rId5"/>
          <a:stretch>
            <a:fillRect/>
          </a:stretch>
        </p:blipFill>
        <p:spPr>
          <a:xfrm rot="0">
            <a:off x="6664001" y="2364867"/>
            <a:ext cx="2094972" cy="2094972"/>
          </a:xfrm>
          <a:prstGeom prst="rect">
            <a:avLst/>
          </a:prstGeom>
        </p:spPr>
      </p:pic>
      <p:pic>
        <p:nvPicPr>
          <p:cNvPr name="Picture 5" id="5"/>
          <p:cNvPicPr>
            <a:picLocks noChangeAspect="true"/>
          </p:cNvPicPr>
          <p:nvPr/>
        </p:nvPicPr>
        <p:blipFill>
          <a:blip r:embed="rId6"/>
          <a:stretch>
            <a:fillRect/>
          </a:stretch>
        </p:blipFill>
        <p:spPr>
          <a:xfrm rot="0">
            <a:off x="937370" y="5129608"/>
            <a:ext cx="2039972" cy="2039972"/>
          </a:xfrm>
          <a:prstGeom prst="rect">
            <a:avLst/>
          </a:prstGeom>
        </p:spPr>
      </p:pic>
      <p:pic>
        <p:nvPicPr>
          <p:cNvPr name="Picture 6" id="6"/>
          <p:cNvPicPr>
            <a:picLocks noChangeAspect="true"/>
          </p:cNvPicPr>
          <p:nvPr/>
        </p:nvPicPr>
        <p:blipFill>
          <a:blip r:embed="rId7"/>
          <a:stretch>
            <a:fillRect/>
          </a:stretch>
        </p:blipFill>
        <p:spPr>
          <a:xfrm rot="0">
            <a:off x="3752119" y="5102108"/>
            <a:ext cx="2094972" cy="2094972"/>
          </a:xfrm>
          <a:prstGeom prst="rect">
            <a:avLst/>
          </a:prstGeom>
        </p:spPr>
      </p:pic>
      <p:pic>
        <p:nvPicPr>
          <p:cNvPr name="Picture 7" id="7"/>
          <p:cNvPicPr>
            <a:picLocks noChangeAspect="true"/>
          </p:cNvPicPr>
          <p:nvPr/>
        </p:nvPicPr>
        <p:blipFill>
          <a:blip r:embed="rId8"/>
          <a:stretch>
            <a:fillRect/>
          </a:stretch>
        </p:blipFill>
        <p:spPr>
          <a:xfrm rot="0">
            <a:off x="6669031" y="5102108"/>
            <a:ext cx="2094972" cy="2094972"/>
          </a:xfrm>
          <a:prstGeom prst="rect">
            <a:avLst/>
          </a:prstGeom>
        </p:spPr>
      </p:pic>
      <p:graphicFrame>
        <p:nvGraphicFramePr>
          <p:cNvPr name="Table 8" id="8"/>
          <p:cNvGraphicFramePr>
            <a:graphicFrameLocks noGrp="true"/>
          </p:cNvGraphicFramePr>
          <p:nvPr/>
        </p:nvGraphicFramePr>
        <p:xfrm>
          <a:off x="9893473" y="1870491"/>
          <a:ext cx="7047514" cy="7750680"/>
        </p:xfrm>
        <a:graphic>
          <a:graphicData uri="http://schemas.openxmlformats.org/drawingml/2006/table">
            <a:tbl>
              <a:tblPr/>
              <a:tblGrid>
                <a:gridCol w="1409503"/>
                <a:gridCol w="1409503"/>
                <a:gridCol w="1409503"/>
                <a:gridCol w="1409503"/>
                <a:gridCol w="1409503"/>
              </a:tblGrid>
              <a:tr h="1104946">
                <a:tc>
                  <a:txBody>
                    <a:bodyPr anchor="t" rtlCol="false"/>
                    <a:lstStyle/>
                    <a:p>
                      <a:pPr algn="l">
                        <a:lnSpc>
                          <a:spcPts val="1589"/>
                        </a:lnSpc>
                        <a:defRPr/>
                      </a:pPr>
                      <a:r>
                        <a:rPr lang="en-US" sz="1499" spc="55" b="true">
                          <a:solidFill>
                            <a:srgbClr val="000000"/>
                          </a:solidFill>
                          <a:latin typeface="Visby Bold"/>
                          <a:ea typeface="Visby Bold"/>
                          <a:cs typeface="Visby Bold"/>
                          <a:sym typeface="Visby Bold"/>
                        </a:rPr>
                        <a:t>Brands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b="true">
                          <a:solidFill>
                            <a:srgbClr val="000000"/>
                          </a:solidFill>
                          <a:latin typeface="Visby Bold"/>
                          <a:ea typeface="Visby Bold"/>
                          <a:cs typeface="Visby Bold"/>
                          <a:sym typeface="Visby Bold"/>
                        </a:rPr>
                        <a:t>Average Preference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b="true">
                          <a:solidFill>
                            <a:srgbClr val="000000"/>
                          </a:solidFill>
                          <a:latin typeface="Visby Bold"/>
                          <a:ea typeface="Visby Bold"/>
                          <a:cs typeface="Visby Bold"/>
                          <a:sym typeface="Visby Bold"/>
                        </a:rPr>
                        <a:t>Segment 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b="true">
                          <a:solidFill>
                            <a:srgbClr val="000000"/>
                          </a:solidFill>
                          <a:latin typeface="Visby Bold"/>
                          <a:ea typeface="Visby Bold"/>
                          <a:cs typeface="Visby Bold"/>
                          <a:sym typeface="Visby Bold"/>
                        </a:rPr>
                        <a:t>Segment 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b="true">
                          <a:solidFill>
                            <a:srgbClr val="000000"/>
                          </a:solidFill>
                          <a:latin typeface="Visby Bold"/>
                          <a:ea typeface="Visby Bold"/>
                          <a:cs typeface="Visby Bold"/>
                          <a:sym typeface="Visby Bold"/>
                        </a:rPr>
                        <a:t>Segment 3</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07622">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Zara</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a:solidFill>
                            <a:srgbClr val="000000"/>
                          </a:solidFill>
                          <a:latin typeface="Visby"/>
                          <a:ea typeface="Visby"/>
                          <a:cs typeface="Visby"/>
                          <a:sym typeface="Visby"/>
                        </a:rPr>
                        <a:t>4.74</a:t>
                      </a:r>
                      <a:r>
                        <a:rPr lang="en-US" sz="1499" spc="55">
                          <a:solidFill>
                            <a:srgbClr val="000000"/>
                          </a:solidFill>
                          <a:latin typeface="Visby"/>
                          <a:ea typeface="Visby"/>
                          <a:cs typeface="Visby"/>
                          <a:sym typeface="Visby"/>
                        </a:rPr>
                        <a:t>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a:solidFill>
                            <a:srgbClr val="000000"/>
                          </a:solidFill>
                          <a:latin typeface="Visby"/>
                          <a:ea typeface="Visby"/>
                          <a:cs typeface="Visby"/>
                          <a:sym typeface="Visby"/>
                        </a:rPr>
                        <a:t>4.81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a:solidFill>
                            <a:srgbClr val="000000"/>
                          </a:solidFill>
                          <a:latin typeface="Visby"/>
                          <a:ea typeface="Visby"/>
                          <a:cs typeface="Visby"/>
                          <a:sym typeface="Visby"/>
                        </a:rPr>
                        <a:t>4.92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a:solidFill>
                            <a:srgbClr val="000000"/>
                          </a:solidFill>
                          <a:latin typeface="Visby"/>
                          <a:ea typeface="Visby"/>
                          <a:cs typeface="Visby"/>
                          <a:sym typeface="Visby"/>
                        </a:rPr>
                        <a:t>3.67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07622">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TJ Max</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a:solidFill>
                            <a:srgbClr val="000000"/>
                          </a:solidFill>
                          <a:latin typeface="Visby"/>
                          <a:ea typeface="Visby"/>
                          <a:cs typeface="Visby"/>
                          <a:sym typeface="Visby"/>
                        </a:rPr>
                        <a:t>4.29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4.81</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4.08</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2.33 </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07622">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Ross</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r>
                        <a:rPr lang="en-US" sz="1499" spc="55">
                          <a:solidFill>
                            <a:srgbClr val="000000"/>
                          </a:solidFill>
                          <a:latin typeface="Visby"/>
                          <a:ea typeface="Visby"/>
                          <a:cs typeface="Visby"/>
                          <a:sym typeface="Visby"/>
                        </a:rPr>
                        <a:t>3.94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4.81</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3.17</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3.67</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07622">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H&amp;M</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3.77</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4.13</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3.25</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4.00</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07622">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Forever 21</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3.42</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3.25</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3.58</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3.67</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07622">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Zudio</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2.48</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2.06 </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2.92</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589"/>
                        </a:lnSpc>
                        <a:defRPr/>
                      </a:pPr>
                      <a:endParaRPr lang="en-US" sz="1100"/>
                    </a:p>
                    <a:p>
                      <a:pPr algn="l">
                        <a:lnSpc>
                          <a:spcPts val="1589"/>
                        </a:lnSpc>
                      </a:pPr>
                      <a:r>
                        <a:rPr lang="en-US" sz="1499" spc="55">
                          <a:solidFill>
                            <a:srgbClr val="000000"/>
                          </a:solidFill>
                          <a:latin typeface="Visby"/>
                          <a:ea typeface="Visby"/>
                          <a:cs typeface="Visby"/>
                          <a:sym typeface="Visby"/>
                        </a:rPr>
                        <a:t>  3.00</a:t>
                      </a:r>
                    </a:p>
                    <a:p>
                      <a:pPr algn="l">
                        <a:lnSpc>
                          <a:spcPts val="1589"/>
                        </a:lnSpc>
                      </a:pPr>
                      <a:r>
                        <a:rPr lang="en-US" sz="1499" spc="55">
                          <a:solidFill>
                            <a:srgbClr val="000000"/>
                          </a:solidFill>
                          <a:latin typeface="Visby"/>
                          <a:ea typeface="Visby"/>
                          <a:cs typeface="Visby"/>
                          <a:sym typeface="Visby"/>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1028700" y="559383"/>
            <a:ext cx="10181081" cy="900534"/>
          </a:xfrm>
          <a:prstGeom prst="rect">
            <a:avLst/>
          </a:prstGeom>
        </p:spPr>
        <p:txBody>
          <a:bodyPr anchor="t" rtlCol="false" tIns="0" lIns="0" bIns="0" rIns="0">
            <a:spAutoFit/>
          </a:bodyPr>
          <a:lstStyle/>
          <a:p>
            <a:pPr algn="ctr">
              <a:lnSpc>
                <a:spcPts val="5761"/>
              </a:lnSpc>
            </a:pPr>
            <a:r>
              <a:rPr lang="en-US" sz="5384" spc="269">
                <a:solidFill>
                  <a:srgbClr val="84776C"/>
                </a:solidFill>
                <a:latin typeface="The Seasons Light"/>
                <a:ea typeface="The Seasons Light"/>
                <a:cs typeface="The Seasons Light"/>
                <a:sym typeface="The Seasons Light"/>
              </a:rPr>
              <a:t>PREFERENCE DATA ANALYSIS</a:t>
            </a:r>
          </a:p>
        </p:txBody>
      </p:sp>
      <p:sp>
        <p:nvSpPr>
          <p:cNvPr name="TextBox 10" id="10"/>
          <p:cNvSpPr txBox="true"/>
          <p:nvPr/>
        </p:nvSpPr>
        <p:spPr>
          <a:xfrm rot="0">
            <a:off x="1054116" y="4559795"/>
            <a:ext cx="1747937" cy="413781"/>
          </a:xfrm>
          <a:prstGeom prst="rect">
            <a:avLst/>
          </a:prstGeom>
        </p:spPr>
        <p:txBody>
          <a:bodyPr anchor="t" rtlCol="false" tIns="0" lIns="0" bIns="0" rIns="0">
            <a:spAutoFit/>
          </a:bodyPr>
          <a:lstStyle/>
          <a:p>
            <a:pPr algn="ctr">
              <a:lnSpc>
                <a:spcPts val="2612"/>
              </a:lnSpc>
            </a:pPr>
            <a:r>
              <a:rPr lang="en-US" sz="2441" spc="122">
                <a:solidFill>
                  <a:srgbClr val="84776C"/>
                </a:solidFill>
                <a:latin typeface="The Seasons Light"/>
                <a:ea typeface="The Seasons Light"/>
                <a:cs typeface="The Seasons Light"/>
                <a:sym typeface="The Seasons Light"/>
              </a:rPr>
              <a:t>TJ MAXX</a:t>
            </a:r>
          </a:p>
        </p:txBody>
      </p:sp>
      <p:sp>
        <p:nvSpPr>
          <p:cNvPr name="TextBox 11" id="11"/>
          <p:cNvSpPr txBox="true"/>
          <p:nvPr/>
        </p:nvSpPr>
        <p:spPr>
          <a:xfrm rot="0">
            <a:off x="3812542" y="4559795"/>
            <a:ext cx="1964067" cy="413781"/>
          </a:xfrm>
          <a:prstGeom prst="rect">
            <a:avLst/>
          </a:prstGeom>
        </p:spPr>
        <p:txBody>
          <a:bodyPr anchor="t" rtlCol="false" tIns="0" lIns="0" bIns="0" rIns="0">
            <a:spAutoFit/>
          </a:bodyPr>
          <a:lstStyle/>
          <a:p>
            <a:pPr algn="ctr">
              <a:lnSpc>
                <a:spcPts val="2612"/>
              </a:lnSpc>
            </a:pPr>
            <a:r>
              <a:rPr lang="en-US" sz="2441" spc="122">
                <a:solidFill>
                  <a:srgbClr val="84776C"/>
                </a:solidFill>
                <a:latin typeface="The Seasons Light"/>
                <a:ea typeface="The Seasons Light"/>
                <a:cs typeface="The Seasons Light"/>
                <a:sym typeface="The Seasons Light"/>
              </a:rPr>
              <a:t>H&amp;M</a:t>
            </a:r>
          </a:p>
        </p:txBody>
      </p:sp>
      <p:sp>
        <p:nvSpPr>
          <p:cNvPr name="TextBox 12" id="12"/>
          <p:cNvSpPr txBox="true"/>
          <p:nvPr/>
        </p:nvSpPr>
        <p:spPr>
          <a:xfrm rot="0">
            <a:off x="6177735" y="4559795"/>
            <a:ext cx="3077562" cy="413781"/>
          </a:xfrm>
          <a:prstGeom prst="rect">
            <a:avLst/>
          </a:prstGeom>
        </p:spPr>
        <p:txBody>
          <a:bodyPr anchor="t" rtlCol="false" tIns="0" lIns="0" bIns="0" rIns="0">
            <a:spAutoFit/>
          </a:bodyPr>
          <a:lstStyle/>
          <a:p>
            <a:pPr algn="ctr">
              <a:lnSpc>
                <a:spcPts val="2612"/>
              </a:lnSpc>
            </a:pPr>
            <a:r>
              <a:rPr lang="en-US" sz="2441" spc="122">
                <a:solidFill>
                  <a:srgbClr val="84776C"/>
                </a:solidFill>
                <a:latin typeface="The Seasons Light"/>
                <a:ea typeface="The Seasons Light"/>
                <a:cs typeface="The Seasons Light"/>
                <a:sym typeface="The Seasons Light"/>
              </a:rPr>
              <a:t>FOREVER 21</a:t>
            </a:r>
          </a:p>
        </p:txBody>
      </p:sp>
      <p:sp>
        <p:nvSpPr>
          <p:cNvPr name="TextBox 13" id="13"/>
          <p:cNvSpPr txBox="true"/>
          <p:nvPr/>
        </p:nvSpPr>
        <p:spPr>
          <a:xfrm rot="0">
            <a:off x="1028700" y="7253036"/>
            <a:ext cx="1798770" cy="413781"/>
          </a:xfrm>
          <a:prstGeom prst="rect">
            <a:avLst/>
          </a:prstGeom>
        </p:spPr>
        <p:txBody>
          <a:bodyPr anchor="t" rtlCol="false" tIns="0" lIns="0" bIns="0" rIns="0">
            <a:spAutoFit/>
          </a:bodyPr>
          <a:lstStyle/>
          <a:p>
            <a:pPr algn="ctr">
              <a:lnSpc>
                <a:spcPts val="2612"/>
              </a:lnSpc>
            </a:pPr>
            <a:r>
              <a:rPr lang="en-US" sz="2441" spc="122">
                <a:solidFill>
                  <a:srgbClr val="84776C"/>
                </a:solidFill>
                <a:latin typeface="The Seasons Light"/>
                <a:ea typeface="The Seasons Light"/>
                <a:cs typeface="The Seasons Light"/>
                <a:sym typeface="The Seasons Light"/>
              </a:rPr>
              <a:t>ZARA</a:t>
            </a:r>
          </a:p>
        </p:txBody>
      </p:sp>
      <p:sp>
        <p:nvSpPr>
          <p:cNvPr name="TextBox 14" id="14"/>
          <p:cNvSpPr txBox="true"/>
          <p:nvPr/>
        </p:nvSpPr>
        <p:spPr>
          <a:xfrm rot="0">
            <a:off x="4063152" y="7253036"/>
            <a:ext cx="1472906" cy="413781"/>
          </a:xfrm>
          <a:prstGeom prst="rect">
            <a:avLst/>
          </a:prstGeom>
        </p:spPr>
        <p:txBody>
          <a:bodyPr anchor="t" rtlCol="false" tIns="0" lIns="0" bIns="0" rIns="0">
            <a:spAutoFit/>
          </a:bodyPr>
          <a:lstStyle/>
          <a:p>
            <a:pPr algn="ctr">
              <a:lnSpc>
                <a:spcPts val="2612"/>
              </a:lnSpc>
            </a:pPr>
            <a:r>
              <a:rPr lang="en-US" sz="2441" spc="122">
                <a:solidFill>
                  <a:srgbClr val="84776C"/>
                </a:solidFill>
                <a:latin typeface="The Seasons Light"/>
                <a:ea typeface="The Seasons Light"/>
                <a:cs typeface="The Seasons Light"/>
                <a:sym typeface="The Seasons Light"/>
              </a:rPr>
              <a:t>ROSS</a:t>
            </a:r>
          </a:p>
        </p:txBody>
      </p:sp>
      <p:sp>
        <p:nvSpPr>
          <p:cNvPr name="TextBox 15" id="15"/>
          <p:cNvSpPr txBox="true"/>
          <p:nvPr/>
        </p:nvSpPr>
        <p:spPr>
          <a:xfrm rot="0">
            <a:off x="6843612" y="7251099"/>
            <a:ext cx="1847266" cy="417656"/>
          </a:xfrm>
          <a:prstGeom prst="rect">
            <a:avLst/>
          </a:prstGeom>
        </p:spPr>
        <p:txBody>
          <a:bodyPr anchor="t" rtlCol="false" tIns="0" lIns="0" bIns="0" rIns="0">
            <a:spAutoFit/>
          </a:bodyPr>
          <a:lstStyle/>
          <a:p>
            <a:pPr algn="ctr">
              <a:lnSpc>
                <a:spcPts val="2612"/>
              </a:lnSpc>
            </a:pPr>
            <a:r>
              <a:rPr lang="en-US" b="true" sz="2441" spc="122">
                <a:solidFill>
                  <a:srgbClr val="84776C"/>
                </a:solidFill>
                <a:latin typeface="The Seasons Bold"/>
                <a:ea typeface="The Seasons Bold"/>
                <a:cs typeface="The Seasons Bold"/>
                <a:sym typeface="The Seasons Bold"/>
              </a:rPr>
              <a:t>ZUDIO</a:t>
            </a:r>
          </a:p>
        </p:txBody>
      </p:sp>
      <p:sp>
        <p:nvSpPr>
          <p:cNvPr name="TextBox 16" id="16"/>
          <p:cNvSpPr txBox="true"/>
          <p:nvPr/>
        </p:nvSpPr>
        <p:spPr>
          <a:xfrm rot="0">
            <a:off x="785326" y="9383555"/>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12</a:t>
            </a:r>
          </a:p>
        </p:txBody>
      </p:sp>
      <p:grpSp>
        <p:nvGrpSpPr>
          <p:cNvPr name="Group 17" id="17"/>
          <p:cNvGrpSpPr/>
          <p:nvPr/>
        </p:nvGrpSpPr>
        <p:grpSpPr>
          <a:xfrm rot="0">
            <a:off x="814034" y="8206939"/>
            <a:ext cx="6726808" cy="854113"/>
            <a:chOff x="0" y="0"/>
            <a:chExt cx="8969077" cy="1138818"/>
          </a:xfrm>
        </p:grpSpPr>
        <p:sp>
          <p:nvSpPr>
            <p:cNvPr name="TextBox 18" id="18"/>
            <p:cNvSpPr txBox="true"/>
            <p:nvPr/>
          </p:nvSpPr>
          <p:spPr>
            <a:xfrm rot="0">
              <a:off x="30888" y="19050"/>
              <a:ext cx="7207349" cy="338075"/>
            </a:xfrm>
            <a:prstGeom prst="rect">
              <a:avLst/>
            </a:prstGeom>
          </p:spPr>
          <p:txBody>
            <a:bodyPr anchor="t" rtlCol="false" tIns="0" lIns="0" bIns="0" rIns="0">
              <a:spAutoFit/>
            </a:bodyPr>
            <a:lstStyle/>
            <a:p>
              <a:pPr algn="l">
                <a:lnSpc>
                  <a:spcPts val="1926"/>
                </a:lnSpc>
                <a:spcBef>
                  <a:spcPct val="0"/>
                </a:spcBef>
              </a:pPr>
              <a:r>
                <a:rPr lang="en-US" sz="1800" spc="90">
                  <a:solidFill>
                    <a:srgbClr val="84776C"/>
                  </a:solidFill>
                  <a:latin typeface="Visby Light"/>
                  <a:ea typeface="Visby Light"/>
                  <a:cs typeface="Visby Light"/>
                  <a:sym typeface="Visby Light"/>
                </a:rPr>
                <a:t>SEGMENT 1 (45%) – PREMIUM BRAND SHOPPERS</a:t>
              </a:r>
            </a:p>
          </p:txBody>
        </p:sp>
        <p:sp>
          <p:nvSpPr>
            <p:cNvPr name="TextBox 19" id="19"/>
            <p:cNvSpPr txBox="true"/>
            <p:nvPr/>
          </p:nvSpPr>
          <p:spPr>
            <a:xfrm rot="0">
              <a:off x="0" y="443618"/>
              <a:ext cx="7982744" cy="338075"/>
            </a:xfrm>
            <a:prstGeom prst="rect">
              <a:avLst/>
            </a:prstGeom>
          </p:spPr>
          <p:txBody>
            <a:bodyPr anchor="t" rtlCol="false" tIns="0" lIns="0" bIns="0" rIns="0">
              <a:spAutoFit/>
            </a:bodyPr>
            <a:lstStyle/>
            <a:p>
              <a:pPr algn="l">
                <a:lnSpc>
                  <a:spcPts val="1926"/>
                </a:lnSpc>
                <a:spcBef>
                  <a:spcPct val="0"/>
                </a:spcBef>
              </a:pPr>
              <a:r>
                <a:rPr lang="en-US" sz="1800" spc="90">
                  <a:solidFill>
                    <a:srgbClr val="84776C"/>
                  </a:solidFill>
                  <a:latin typeface="Visby Light"/>
                  <a:ea typeface="Visby Light"/>
                  <a:cs typeface="Visby Light"/>
                  <a:sym typeface="Visby Light"/>
                </a:rPr>
                <a:t>SEGMENT 2 (35%) – BUDGET-CONSCIOUS SHOPPERS</a:t>
              </a:r>
            </a:p>
          </p:txBody>
        </p:sp>
        <p:sp>
          <p:nvSpPr>
            <p:cNvPr name="TextBox 20" id="20"/>
            <p:cNvSpPr txBox="true"/>
            <p:nvPr/>
          </p:nvSpPr>
          <p:spPr>
            <a:xfrm rot="0">
              <a:off x="0" y="800743"/>
              <a:ext cx="8969077" cy="338075"/>
            </a:xfrm>
            <a:prstGeom prst="rect">
              <a:avLst/>
            </a:prstGeom>
          </p:spPr>
          <p:txBody>
            <a:bodyPr anchor="t" rtlCol="false" tIns="0" lIns="0" bIns="0" rIns="0">
              <a:spAutoFit/>
            </a:bodyPr>
            <a:lstStyle/>
            <a:p>
              <a:pPr algn="l">
                <a:lnSpc>
                  <a:spcPts val="1926"/>
                </a:lnSpc>
                <a:spcBef>
                  <a:spcPct val="0"/>
                </a:spcBef>
              </a:pPr>
              <a:r>
                <a:rPr lang="en-US" sz="1800" spc="90">
                  <a:solidFill>
                    <a:srgbClr val="84776C"/>
                  </a:solidFill>
                  <a:latin typeface="Visby Light"/>
                  <a:ea typeface="Visby Light"/>
                  <a:cs typeface="Visby Light"/>
                  <a:sym typeface="Visby Light"/>
                </a:rPr>
                <a:t>SEGMENT 3 (19%) – TREND-FOCUSED BUT PRICE-SENSITIVE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235282"/>
          <a:ext cx="8033969" cy="7545024"/>
        </p:xfrm>
        <a:graphic>
          <a:graphicData uri="http://schemas.openxmlformats.org/drawingml/2006/table">
            <a:tbl>
              <a:tblPr/>
              <a:tblGrid>
                <a:gridCol w="2139734"/>
                <a:gridCol w="1974972"/>
                <a:gridCol w="1959632"/>
                <a:gridCol w="1959632"/>
              </a:tblGrid>
              <a:tr h="1570028">
                <a:tc>
                  <a:txBody>
                    <a:bodyPr anchor="t" rtlCol="false"/>
                    <a:lstStyle/>
                    <a:p>
                      <a:pPr algn="ctr">
                        <a:lnSpc>
                          <a:spcPts val="3359"/>
                        </a:lnSpc>
                        <a:defRPr/>
                      </a:pPr>
                      <a:r>
                        <a:rPr lang="en-US" sz="2399" b="true">
                          <a:solidFill>
                            <a:srgbClr val="000000"/>
                          </a:solidFill>
                          <a:latin typeface="Visby Bold"/>
                          <a:ea typeface="Visby Bold"/>
                          <a:cs typeface="Visby Bold"/>
                          <a:sym typeface="Visby Bold"/>
                        </a:rPr>
                        <a:t>Dimension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000000"/>
                          </a:solidFill>
                          <a:latin typeface="Visby Bold"/>
                          <a:ea typeface="Visby Bold"/>
                          <a:cs typeface="Visby Bold"/>
                          <a:sym typeface="Visby Bold"/>
                        </a:rPr>
                        <a:t>Dimension 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000000"/>
                          </a:solidFill>
                          <a:latin typeface="Visby Bold"/>
                          <a:ea typeface="Visby Bold"/>
                          <a:cs typeface="Visby Bold"/>
                          <a:sym typeface="Visby Bold"/>
                        </a:rPr>
                        <a:t>Dimension II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000000"/>
                          </a:solidFill>
                          <a:latin typeface="Visby Bold"/>
                          <a:ea typeface="Visby Bold"/>
                          <a:cs typeface="Visby Bold"/>
                          <a:sym typeface="Visby Bold"/>
                        </a:rPr>
                        <a:t>Dimension III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92485">
                <a:tc>
                  <a:txBody>
                    <a:bodyPr anchor="t" rtlCol="false"/>
                    <a:lstStyle/>
                    <a:p>
                      <a:pPr algn="ctr">
                        <a:lnSpc>
                          <a:spcPts val="3359"/>
                        </a:lnSpc>
                        <a:defRPr/>
                      </a:pPr>
                      <a:r>
                        <a:rPr lang="en-US" sz="2399">
                          <a:solidFill>
                            <a:srgbClr val="000000"/>
                          </a:solidFill>
                          <a:latin typeface="Visby"/>
                          <a:ea typeface="Visby"/>
                          <a:cs typeface="Visby"/>
                          <a:sym typeface="Visby"/>
                        </a:rPr>
                        <a:t>Segment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Visby"/>
                          <a:ea typeface="Visby"/>
                          <a:cs typeface="Visby"/>
                          <a:sym typeface="Visby"/>
                        </a:rPr>
                        <a:t>-0.507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p>
                      <a:pPr algn="ctr">
                        <a:lnSpc>
                          <a:spcPts val="3359"/>
                        </a:lnSpc>
                      </a:pPr>
                      <a:r>
                        <a:rPr lang="en-US" sz="2399">
                          <a:solidFill>
                            <a:srgbClr val="000000"/>
                          </a:solidFill>
                          <a:latin typeface="Visby"/>
                          <a:ea typeface="Visby"/>
                          <a:cs typeface="Visby"/>
                          <a:sym typeface="Visby"/>
                        </a:rPr>
                        <a:t>  -0.394</a:t>
                      </a:r>
                    </a:p>
                    <a:p>
                      <a:pPr algn="ctr">
                        <a:lnSpc>
                          <a:spcPts val="3359"/>
                        </a:lnSpc>
                      </a:pPr>
                      <a:r>
                        <a:rPr lang="en-US" sz="2399">
                          <a:solidFill>
                            <a:srgbClr val="000000"/>
                          </a:solidFill>
                          <a:latin typeface="Visby"/>
                          <a:ea typeface="Visby"/>
                          <a:cs typeface="Visby"/>
                          <a:sym typeface="Visby"/>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p>
                      <a:pPr algn="ctr">
                        <a:lnSpc>
                          <a:spcPts val="3359"/>
                        </a:lnSpc>
                      </a:pPr>
                      <a:r>
                        <a:rPr lang="en-US" sz="2399">
                          <a:solidFill>
                            <a:srgbClr val="000000"/>
                          </a:solidFill>
                          <a:latin typeface="Visby"/>
                          <a:ea typeface="Visby"/>
                          <a:cs typeface="Visby"/>
                          <a:sym typeface="Visby"/>
                        </a:rPr>
                        <a:t>  0.256</a:t>
                      </a:r>
                    </a:p>
                    <a:p>
                      <a:pPr algn="ctr">
                        <a:lnSpc>
                          <a:spcPts val="3359"/>
                        </a:lnSpc>
                      </a:pPr>
                      <a:r>
                        <a:rPr lang="en-US" sz="2399">
                          <a:solidFill>
                            <a:srgbClr val="000000"/>
                          </a:solidFill>
                          <a:latin typeface="Visby"/>
                          <a:ea typeface="Visby"/>
                          <a:cs typeface="Visby"/>
                          <a:sym typeface="Visby"/>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91255">
                <a:tc>
                  <a:txBody>
                    <a:bodyPr anchor="t" rtlCol="false"/>
                    <a:lstStyle/>
                    <a:p>
                      <a:pPr algn="ctr">
                        <a:lnSpc>
                          <a:spcPts val="3359"/>
                        </a:lnSpc>
                        <a:defRPr/>
                      </a:pPr>
                      <a:r>
                        <a:rPr lang="en-US" sz="2399">
                          <a:solidFill>
                            <a:srgbClr val="000000"/>
                          </a:solidFill>
                          <a:latin typeface="Visby"/>
                          <a:ea typeface="Visby"/>
                          <a:cs typeface="Visby"/>
                          <a:sym typeface="Visby"/>
                        </a:rPr>
                        <a:t>Segment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p>
                      <a:pPr algn="ctr">
                        <a:lnSpc>
                          <a:spcPts val="3359"/>
                        </a:lnSpc>
                      </a:pPr>
                      <a:r>
                        <a:rPr lang="en-US" sz="2399">
                          <a:solidFill>
                            <a:srgbClr val="000000"/>
                          </a:solidFill>
                          <a:latin typeface="Visby"/>
                          <a:ea typeface="Visby"/>
                          <a:cs typeface="Visby"/>
                          <a:sym typeface="Visby"/>
                        </a:rPr>
                        <a:t>  -0.021</a:t>
                      </a:r>
                    </a:p>
                    <a:p>
                      <a:pPr algn="ctr">
                        <a:lnSpc>
                          <a:spcPts val="3359"/>
                        </a:lnSpc>
                      </a:pPr>
                      <a:r>
                        <a:rPr lang="en-US" sz="2399">
                          <a:solidFill>
                            <a:srgbClr val="000000"/>
                          </a:solidFill>
                          <a:latin typeface="Visby"/>
                          <a:ea typeface="Visby"/>
                          <a:cs typeface="Visby"/>
                          <a:sym typeface="Visby"/>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p>
                      <a:pPr algn="ctr">
                        <a:lnSpc>
                          <a:spcPts val="3359"/>
                        </a:lnSpc>
                      </a:pPr>
                      <a:r>
                        <a:rPr lang="en-US" sz="2399">
                          <a:solidFill>
                            <a:srgbClr val="000000"/>
                          </a:solidFill>
                          <a:latin typeface="Visby"/>
                          <a:ea typeface="Visby"/>
                          <a:cs typeface="Visby"/>
                          <a:sym typeface="Visby"/>
                        </a:rPr>
                        <a:t>  -0.213</a:t>
                      </a:r>
                    </a:p>
                    <a:p>
                      <a:pPr algn="ctr">
                        <a:lnSpc>
                          <a:spcPts val="3359"/>
                        </a:lnSpc>
                      </a:pPr>
                      <a:r>
                        <a:rPr lang="en-US" sz="2399">
                          <a:solidFill>
                            <a:srgbClr val="000000"/>
                          </a:solidFill>
                          <a:latin typeface="Visby"/>
                          <a:ea typeface="Visby"/>
                          <a:cs typeface="Visby"/>
                          <a:sym typeface="Visby"/>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p>
                      <a:pPr algn="ctr">
                        <a:lnSpc>
                          <a:spcPts val="3359"/>
                        </a:lnSpc>
                      </a:pPr>
                      <a:r>
                        <a:rPr lang="en-US" sz="2399">
                          <a:solidFill>
                            <a:srgbClr val="000000"/>
                          </a:solidFill>
                          <a:latin typeface="Visby"/>
                          <a:ea typeface="Visby"/>
                          <a:cs typeface="Visby"/>
                          <a:sym typeface="Visby"/>
                        </a:rPr>
                        <a:t>  0.372</a:t>
                      </a:r>
                    </a:p>
                    <a:p>
                      <a:pPr algn="ctr">
                        <a:lnSpc>
                          <a:spcPts val="3359"/>
                        </a:lnSpc>
                      </a:pPr>
                      <a:r>
                        <a:rPr lang="en-US" sz="2399">
                          <a:solidFill>
                            <a:srgbClr val="000000"/>
                          </a:solidFill>
                          <a:latin typeface="Visby"/>
                          <a:ea typeface="Visby"/>
                          <a:cs typeface="Visby"/>
                          <a:sym typeface="Visby"/>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91255">
                <a:tc>
                  <a:txBody>
                    <a:bodyPr anchor="t" rtlCol="false"/>
                    <a:lstStyle/>
                    <a:p>
                      <a:pPr algn="ctr">
                        <a:lnSpc>
                          <a:spcPts val="3359"/>
                        </a:lnSpc>
                        <a:defRPr/>
                      </a:pPr>
                      <a:r>
                        <a:rPr lang="en-US" sz="2399">
                          <a:solidFill>
                            <a:srgbClr val="000000"/>
                          </a:solidFill>
                          <a:latin typeface="Visby"/>
                          <a:ea typeface="Visby"/>
                          <a:cs typeface="Visby"/>
                          <a:sym typeface="Visby"/>
                        </a:rPr>
                        <a:t>Segment 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p>
                      <a:pPr algn="ctr">
                        <a:lnSpc>
                          <a:spcPts val="3359"/>
                        </a:lnSpc>
                      </a:pPr>
                      <a:r>
                        <a:rPr lang="en-US" sz="2399">
                          <a:solidFill>
                            <a:srgbClr val="000000"/>
                          </a:solidFill>
                          <a:latin typeface="Visby"/>
                          <a:ea typeface="Visby"/>
                          <a:cs typeface="Visby"/>
                          <a:sym typeface="Visby"/>
                        </a:rPr>
                        <a:t>  -0.007</a:t>
                      </a:r>
                    </a:p>
                    <a:p>
                      <a:pPr algn="ctr">
                        <a:lnSpc>
                          <a:spcPts val="3359"/>
                        </a:lnSpc>
                      </a:pPr>
                      <a:r>
                        <a:rPr lang="en-US" sz="2399">
                          <a:solidFill>
                            <a:srgbClr val="000000"/>
                          </a:solidFill>
                          <a:latin typeface="Visby"/>
                          <a:ea typeface="Visby"/>
                          <a:cs typeface="Visby"/>
                          <a:sym typeface="Visby"/>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p>
                      <a:pPr algn="ctr">
                        <a:lnSpc>
                          <a:spcPts val="3359"/>
                        </a:lnSpc>
                      </a:pPr>
                      <a:r>
                        <a:rPr lang="en-US" sz="2399">
                          <a:solidFill>
                            <a:srgbClr val="000000"/>
                          </a:solidFill>
                          <a:latin typeface="Visby"/>
                          <a:ea typeface="Visby"/>
                          <a:cs typeface="Visby"/>
                          <a:sym typeface="Visby"/>
                        </a:rPr>
                        <a:t>  -0.017</a:t>
                      </a:r>
                    </a:p>
                    <a:p>
                      <a:pPr algn="ctr">
                        <a:lnSpc>
                          <a:spcPts val="3359"/>
                        </a:lnSpc>
                      </a:pPr>
                      <a:r>
                        <a:rPr lang="en-US" sz="2399">
                          <a:solidFill>
                            <a:srgbClr val="000000"/>
                          </a:solidFill>
                          <a:latin typeface="Visby"/>
                          <a:ea typeface="Visby"/>
                          <a:cs typeface="Visby"/>
                          <a:sym typeface="Visby"/>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p>
                      <a:pPr algn="ctr">
                        <a:lnSpc>
                          <a:spcPts val="3359"/>
                        </a:lnSpc>
                      </a:pPr>
                      <a:r>
                        <a:rPr lang="en-US" sz="2399">
                          <a:solidFill>
                            <a:srgbClr val="000000"/>
                          </a:solidFill>
                          <a:latin typeface="Visby"/>
                          <a:ea typeface="Visby"/>
                          <a:cs typeface="Visby"/>
                          <a:sym typeface="Visby"/>
                        </a:rPr>
                        <a:t>  0.644</a:t>
                      </a:r>
                    </a:p>
                    <a:p>
                      <a:pPr algn="ctr">
                        <a:lnSpc>
                          <a:spcPts val="3359"/>
                        </a:lnSpc>
                      </a:pPr>
                      <a:r>
                        <a:rPr lang="en-US" sz="2399">
                          <a:solidFill>
                            <a:srgbClr val="000000"/>
                          </a:solidFill>
                          <a:latin typeface="Visby"/>
                          <a:ea typeface="Visby"/>
                          <a:cs typeface="Visby"/>
                          <a:sym typeface="Visby"/>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895350"/>
            <a:ext cx="9229249" cy="894393"/>
          </a:xfrm>
          <a:prstGeom prst="rect">
            <a:avLst/>
          </a:prstGeom>
        </p:spPr>
        <p:txBody>
          <a:bodyPr anchor="t" rtlCol="false" tIns="0" lIns="0" bIns="0" rIns="0">
            <a:spAutoFit/>
          </a:bodyPr>
          <a:lstStyle/>
          <a:p>
            <a:pPr algn="l">
              <a:lnSpc>
                <a:spcPts val="6194"/>
              </a:lnSpc>
            </a:pPr>
            <a:r>
              <a:rPr lang="en-US" sz="4765" spc="238">
                <a:solidFill>
                  <a:srgbClr val="84776C"/>
                </a:solidFill>
                <a:latin typeface="The Seasons Light"/>
                <a:ea typeface="The Seasons Light"/>
                <a:cs typeface="The Seasons Light"/>
                <a:sym typeface="The Seasons Light"/>
              </a:rPr>
              <a:t>SEGMENTATION ANALYSIS</a:t>
            </a:r>
          </a:p>
        </p:txBody>
      </p:sp>
      <p:sp>
        <p:nvSpPr>
          <p:cNvPr name="TextBox 4" id="4"/>
          <p:cNvSpPr txBox="true"/>
          <p:nvPr/>
        </p:nvSpPr>
        <p:spPr>
          <a:xfrm rot="0">
            <a:off x="9620312" y="2234740"/>
            <a:ext cx="7485879" cy="3178948"/>
          </a:xfrm>
          <a:prstGeom prst="rect">
            <a:avLst/>
          </a:prstGeom>
        </p:spPr>
        <p:txBody>
          <a:bodyPr anchor="t" rtlCol="false" tIns="0" lIns="0" bIns="0" rIns="0">
            <a:spAutoFit/>
          </a:bodyPr>
          <a:lstStyle/>
          <a:p>
            <a:pPr algn="l" marL="535057" indent="-267528" lvl="1">
              <a:lnSpc>
                <a:spcPts val="3667"/>
              </a:lnSpc>
              <a:buFont typeface="Arial"/>
              <a:buChar char="•"/>
            </a:pPr>
            <a:r>
              <a:rPr lang="en-US" sz="2478" spc="247">
                <a:solidFill>
                  <a:srgbClr val="84776C"/>
                </a:solidFill>
                <a:latin typeface="Visby"/>
                <a:ea typeface="Visby"/>
                <a:cs typeface="Visby"/>
                <a:sym typeface="Visby"/>
              </a:rPr>
              <a:t>Segment 1 (45%) – Prefers premium brands (Zara, H&amp;M). </a:t>
            </a:r>
          </a:p>
          <a:p>
            <a:pPr algn="l" marL="535057" indent="-267528" lvl="1">
              <a:lnSpc>
                <a:spcPts val="3667"/>
              </a:lnSpc>
              <a:buFont typeface="Arial"/>
              <a:buChar char="•"/>
            </a:pPr>
            <a:r>
              <a:rPr lang="en-US" sz="2478" spc="247">
                <a:solidFill>
                  <a:srgbClr val="84776C"/>
                </a:solidFill>
                <a:latin typeface="Visby"/>
                <a:ea typeface="Visby"/>
                <a:cs typeface="Visby"/>
                <a:sym typeface="Visby"/>
              </a:rPr>
              <a:t>Segment 2 (35%) – Budget-conscious shoppers (TJ Maxx, Ross). </a:t>
            </a:r>
          </a:p>
          <a:p>
            <a:pPr algn="l" marL="535057" indent="-267528" lvl="1">
              <a:lnSpc>
                <a:spcPts val="3667"/>
              </a:lnSpc>
              <a:buFont typeface="Arial"/>
              <a:buChar char="•"/>
            </a:pPr>
            <a:r>
              <a:rPr lang="en-US" sz="2478" spc="247">
                <a:solidFill>
                  <a:srgbClr val="84776C"/>
                </a:solidFill>
                <a:latin typeface="Visby"/>
                <a:ea typeface="Visby"/>
                <a:cs typeface="Visby"/>
                <a:sym typeface="Visby"/>
              </a:rPr>
              <a:t>Segment 3 (19%) – Trend-focused but price-sensitive (Zudio &amp; Forever 21 potential shoppers). </a:t>
            </a:r>
          </a:p>
        </p:txBody>
      </p:sp>
      <p:sp>
        <p:nvSpPr>
          <p:cNvPr name="TextBox 5" id="5"/>
          <p:cNvSpPr txBox="true"/>
          <p:nvPr/>
        </p:nvSpPr>
        <p:spPr>
          <a:xfrm rot="0">
            <a:off x="1028700" y="1634950"/>
            <a:ext cx="14677894" cy="511493"/>
          </a:xfrm>
          <a:prstGeom prst="rect">
            <a:avLst/>
          </a:prstGeom>
        </p:spPr>
        <p:txBody>
          <a:bodyPr anchor="t" rtlCol="false" tIns="0" lIns="0" bIns="0" rIns="0">
            <a:spAutoFit/>
          </a:bodyPr>
          <a:lstStyle/>
          <a:p>
            <a:pPr algn="l">
              <a:lnSpc>
                <a:spcPts val="3210"/>
              </a:lnSpc>
            </a:pPr>
            <a:r>
              <a:rPr lang="en-US" sz="3000" spc="150">
                <a:solidFill>
                  <a:srgbClr val="84776C"/>
                </a:solidFill>
                <a:latin typeface="The Seasons Light"/>
                <a:ea typeface="The Seasons Light"/>
                <a:cs typeface="The Seasons Light"/>
                <a:sym typeface="The Seasons Light"/>
              </a:rPr>
              <a:t>CONDUCTED K-MEANS CLUSTERING TO IDENTIFY 3 CONSUMER SEGMENTS</a:t>
            </a:r>
          </a:p>
        </p:txBody>
      </p:sp>
      <p:pic>
        <p:nvPicPr>
          <p:cNvPr name="Picture 6" id="6"/>
          <p:cNvPicPr>
            <a:picLocks noChangeAspect="true"/>
          </p:cNvPicPr>
          <p:nvPr/>
        </p:nvPicPr>
        <p:blipFill>
          <a:blip r:embed="rId3"/>
          <a:stretch>
            <a:fillRect/>
          </a:stretch>
        </p:blipFill>
        <p:spPr>
          <a:xfrm rot="0">
            <a:off x="10617664" y="5250187"/>
            <a:ext cx="5129323" cy="4435556"/>
          </a:xfrm>
          <a:prstGeom prst="rect">
            <a:avLst/>
          </a:prstGeom>
        </p:spPr>
      </p:pic>
      <p:sp>
        <p:nvSpPr>
          <p:cNvPr name="TextBox 7" id="7"/>
          <p:cNvSpPr txBox="true"/>
          <p:nvPr/>
        </p:nvSpPr>
        <p:spPr>
          <a:xfrm rot="0">
            <a:off x="14463802" y="9277350"/>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p:nvPr/>
        </p:nvGrpSpPr>
        <p:grpSpPr>
          <a:xfrm rot="0">
            <a:off x="7361283" y="0"/>
            <a:ext cx="3565434" cy="10287000"/>
            <a:chOff x="0" y="0"/>
            <a:chExt cx="4753912" cy="13716000"/>
          </a:xfrm>
        </p:grpSpPr>
        <p:pic>
          <p:nvPicPr>
            <p:cNvPr name="Picture 3" id="3"/>
            <p:cNvPicPr>
              <a:picLocks noChangeAspect="true"/>
            </p:cNvPicPr>
            <p:nvPr/>
          </p:nvPicPr>
          <p:blipFill>
            <a:blip r:embed="rId3"/>
            <a:srcRect l="38064" t="0" r="38064" b="0"/>
            <a:stretch>
              <a:fillRect/>
            </a:stretch>
          </p:blipFill>
          <p:spPr>
            <a:xfrm flipH="false" flipV="false">
              <a:off x="0" y="0"/>
              <a:ext cx="4753912" cy="13716000"/>
            </a:xfrm>
            <a:prstGeom prst="rect">
              <a:avLst/>
            </a:prstGeom>
          </p:spPr>
        </p:pic>
      </p:grpSp>
      <p:sp>
        <p:nvSpPr>
          <p:cNvPr name="TextBox 4" id="4"/>
          <p:cNvSpPr txBox="true"/>
          <p:nvPr/>
        </p:nvSpPr>
        <p:spPr>
          <a:xfrm rot="0">
            <a:off x="1028700" y="9145759"/>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14</a:t>
            </a:r>
          </a:p>
        </p:txBody>
      </p:sp>
      <p:sp>
        <p:nvSpPr>
          <p:cNvPr name="TextBox 5" id="5"/>
          <p:cNvSpPr txBox="true"/>
          <p:nvPr/>
        </p:nvSpPr>
        <p:spPr>
          <a:xfrm rot="0">
            <a:off x="1028700" y="3977966"/>
            <a:ext cx="4169675" cy="2094670"/>
          </a:xfrm>
          <a:prstGeom prst="rect">
            <a:avLst/>
          </a:prstGeom>
        </p:spPr>
        <p:txBody>
          <a:bodyPr anchor="t" rtlCol="false" tIns="0" lIns="0" bIns="0" rIns="0">
            <a:spAutoFit/>
          </a:bodyPr>
          <a:lstStyle/>
          <a:p>
            <a:pPr algn="just">
              <a:lnSpc>
                <a:spcPts val="7884"/>
              </a:lnSpc>
            </a:pPr>
            <a:r>
              <a:rPr lang="en-US" sz="6065" spc="303">
                <a:solidFill>
                  <a:srgbClr val="84776C"/>
                </a:solidFill>
                <a:latin typeface="The Seasons"/>
                <a:ea typeface="The Seasons"/>
                <a:cs typeface="The Seasons"/>
                <a:sym typeface="The Seasons"/>
              </a:rPr>
              <a:t>SWOT ANALYSIS</a:t>
            </a:r>
          </a:p>
        </p:txBody>
      </p:sp>
      <p:sp>
        <p:nvSpPr>
          <p:cNvPr name="TextBox 6" id="6"/>
          <p:cNvSpPr txBox="true"/>
          <p:nvPr/>
        </p:nvSpPr>
        <p:spPr>
          <a:xfrm rot="0">
            <a:off x="11401828" y="1108138"/>
            <a:ext cx="2290986" cy="487680"/>
          </a:xfrm>
          <a:prstGeom prst="rect">
            <a:avLst/>
          </a:prstGeom>
        </p:spPr>
        <p:txBody>
          <a:bodyPr anchor="t" rtlCol="false" tIns="0" lIns="0" bIns="0" rIns="0">
            <a:spAutoFit/>
          </a:bodyPr>
          <a:lstStyle/>
          <a:p>
            <a:pPr algn="ctr">
              <a:lnSpc>
                <a:spcPts val="3210"/>
              </a:lnSpc>
              <a:spcBef>
                <a:spcPct val="0"/>
              </a:spcBef>
            </a:pPr>
            <a:r>
              <a:rPr lang="en-US" sz="3000" spc="150">
                <a:solidFill>
                  <a:srgbClr val="84776C"/>
                </a:solidFill>
                <a:latin typeface="The Seasons"/>
                <a:ea typeface="The Seasons"/>
                <a:cs typeface="The Seasons"/>
                <a:sym typeface="The Seasons"/>
              </a:rPr>
              <a:t>STRENGTHS</a:t>
            </a:r>
          </a:p>
        </p:txBody>
      </p:sp>
      <p:sp>
        <p:nvSpPr>
          <p:cNvPr name="TextBox 7" id="7"/>
          <p:cNvSpPr txBox="true"/>
          <p:nvPr/>
        </p:nvSpPr>
        <p:spPr>
          <a:xfrm rot="0">
            <a:off x="11401828" y="3262079"/>
            <a:ext cx="2583210" cy="487680"/>
          </a:xfrm>
          <a:prstGeom prst="rect">
            <a:avLst/>
          </a:prstGeom>
        </p:spPr>
        <p:txBody>
          <a:bodyPr anchor="t" rtlCol="false" tIns="0" lIns="0" bIns="0" rIns="0">
            <a:spAutoFit/>
          </a:bodyPr>
          <a:lstStyle/>
          <a:p>
            <a:pPr algn="ctr">
              <a:lnSpc>
                <a:spcPts val="3210"/>
              </a:lnSpc>
              <a:spcBef>
                <a:spcPct val="0"/>
              </a:spcBef>
            </a:pPr>
            <a:r>
              <a:rPr lang="en-US" sz="3000" spc="150">
                <a:solidFill>
                  <a:srgbClr val="84776C"/>
                </a:solidFill>
                <a:latin typeface="The Seasons"/>
                <a:ea typeface="The Seasons"/>
                <a:cs typeface="The Seasons"/>
                <a:sym typeface="The Seasons"/>
              </a:rPr>
              <a:t>WEAKNESSES</a:t>
            </a:r>
          </a:p>
        </p:txBody>
      </p:sp>
      <p:sp>
        <p:nvSpPr>
          <p:cNvPr name="TextBox 8" id="8"/>
          <p:cNvSpPr txBox="true"/>
          <p:nvPr/>
        </p:nvSpPr>
        <p:spPr>
          <a:xfrm rot="0">
            <a:off x="11401828" y="5531124"/>
            <a:ext cx="3097932" cy="487680"/>
          </a:xfrm>
          <a:prstGeom prst="rect">
            <a:avLst/>
          </a:prstGeom>
        </p:spPr>
        <p:txBody>
          <a:bodyPr anchor="t" rtlCol="false" tIns="0" lIns="0" bIns="0" rIns="0">
            <a:spAutoFit/>
          </a:bodyPr>
          <a:lstStyle/>
          <a:p>
            <a:pPr algn="ctr">
              <a:lnSpc>
                <a:spcPts val="3210"/>
              </a:lnSpc>
              <a:spcBef>
                <a:spcPct val="0"/>
              </a:spcBef>
            </a:pPr>
            <a:r>
              <a:rPr lang="en-US" sz="3000" spc="150">
                <a:solidFill>
                  <a:srgbClr val="84776C"/>
                </a:solidFill>
                <a:latin typeface="The Seasons"/>
                <a:ea typeface="The Seasons"/>
                <a:cs typeface="The Seasons"/>
                <a:sym typeface="The Seasons"/>
              </a:rPr>
              <a:t>OPPORTUNITIES</a:t>
            </a:r>
          </a:p>
        </p:txBody>
      </p:sp>
      <p:sp>
        <p:nvSpPr>
          <p:cNvPr name="TextBox 9" id="9"/>
          <p:cNvSpPr txBox="true"/>
          <p:nvPr/>
        </p:nvSpPr>
        <p:spPr>
          <a:xfrm rot="0">
            <a:off x="11401828" y="7798860"/>
            <a:ext cx="1748433" cy="487680"/>
          </a:xfrm>
          <a:prstGeom prst="rect">
            <a:avLst/>
          </a:prstGeom>
        </p:spPr>
        <p:txBody>
          <a:bodyPr anchor="t" rtlCol="false" tIns="0" lIns="0" bIns="0" rIns="0">
            <a:spAutoFit/>
          </a:bodyPr>
          <a:lstStyle/>
          <a:p>
            <a:pPr algn="ctr">
              <a:lnSpc>
                <a:spcPts val="3210"/>
              </a:lnSpc>
              <a:spcBef>
                <a:spcPct val="0"/>
              </a:spcBef>
            </a:pPr>
            <a:r>
              <a:rPr lang="en-US" sz="3000" spc="150">
                <a:solidFill>
                  <a:srgbClr val="84776C"/>
                </a:solidFill>
                <a:latin typeface="The Seasons"/>
                <a:ea typeface="The Seasons"/>
                <a:cs typeface="The Seasons"/>
                <a:sym typeface="The Seasons"/>
              </a:rPr>
              <a:t>THREATS</a:t>
            </a:r>
          </a:p>
        </p:txBody>
      </p:sp>
      <p:sp>
        <p:nvSpPr>
          <p:cNvPr name="TextBox 10" id="10"/>
          <p:cNvSpPr txBox="true"/>
          <p:nvPr/>
        </p:nvSpPr>
        <p:spPr>
          <a:xfrm rot="0">
            <a:off x="11401828" y="1722077"/>
            <a:ext cx="5857472" cy="730377"/>
          </a:xfrm>
          <a:prstGeom prst="rect">
            <a:avLst/>
          </a:prstGeom>
        </p:spPr>
        <p:txBody>
          <a:bodyPr anchor="t" rtlCol="false" tIns="0" lIns="0" bIns="0" rIns="0">
            <a:spAutoFit/>
          </a:bodyPr>
          <a:lstStyle/>
          <a:p>
            <a:pPr algn="l">
              <a:lnSpc>
                <a:spcPts val="2889"/>
              </a:lnSpc>
              <a:spcBef>
                <a:spcPct val="0"/>
              </a:spcBef>
            </a:pPr>
            <a:r>
              <a:rPr lang="en-US" sz="2700" spc="135">
                <a:solidFill>
                  <a:srgbClr val="84776C"/>
                </a:solidFill>
                <a:latin typeface="Visby Light"/>
                <a:ea typeface="Visby Light"/>
                <a:cs typeface="Visby Light"/>
                <a:sym typeface="Visby Light"/>
              </a:rPr>
              <a:t>Competitive pricing, emerging presence, affordability. </a:t>
            </a:r>
          </a:p>
        </p:txBody>
      </p:sp>
      <p:sp>
        <p:nvSpPr>
          <p:cNvPr name="TextBox 11" id="11"/>
          <p:cNvSpPr txBox="true"/>
          <p:nvPr/>
        </p:nvSpPr>
        <p:spPr>
          <a:xfrm rot="0">
            <a:off x="11401828" y="3873584"/>
            <a:ext cx="5857472" cy="730377"/>
          </a:xfrm>
          <a:prstGeom prst="rect">
            <a:avLst/>
          </a:prstGeom>
        </p:spPr>
        <p:txBody>
          <a:bodyPr anchor="t" rtlCol="false" tIns="0" lIns="0" bIns="0" rIns="0">
            <a:spAutoFit/>
          </a:bodyPr>
          <a:lstStyle/>
          <a:p>
            <a:pPr algn="l">
              <a:lnSpc>
                <a:spcPts val="2889"/>
              </a:lnSpc>
              <a:spcBef>
                <a:spcPct val="0"/>
              </a:spcBef>
            </a:pPr>
            <a:r>
              <a:rPr lang="en-US" sz="2700" spc="135">
                <a:solidFill>
                  <a:srgbClr val="84776C"/>
                </a:solidFill>
                <a:latin typeface="Visby Light"/>
                <a:ea typeface="Visby Light"/>
                <a:cs typeface="Visby Light"/>
                <a:sym typeface="Visby Light"/>
              </a:rPr>
              <a:t>Low brand recognition in the U.S., perception of mass-market brand </a:t>
            </a:r>
          </a:p>
        </p:txBody>
      </p:sp>
      <p:sp>
        <p:nvSpPr>
          <p:cNvPr name="TextBox 12" id="12"/>
          <p:cNvSpPr txBox="true"/>
          <p:nvPr/>
        </p:nvSpPr>
        <p:spPr>
          <a:xfrm rot="0">
            <a:off x="11401828" y="6254581"/>
            <a:ext cx="5857472" cy="730377"/>
          </a:xfrm>
          <a:prstGeom prst="rect">
            <a:avLst/>
          </a:prstGeom>
        </p:spPr>
        <p:txBody>
          <a:bodyPr anchor="t" rtlCol="false" tIns="0" lIns="0" bIns="0" rIns="0">
            <a:spAutoFit/>
          </a:bodyPr>
          <a:lstStyle/>
          <a:p>
            <a:pPr algn="l" marL="0" indent="0" lvl="0">
              <a:lnSpc>
                <a:spcPts val="2889"/>
              </a:lnSpc>
              <a:spcBef>
                <a:spcPct val="0"/>
              </a:spcBef>
            </a:pPr>
            <a:r>
              <a:rPr lang="en-US" sz="2700" spc="135" strike="noStrike" u="none">
                <a:solidFill>
                  <a:srgbClr val="84776C"/>
                </a:solidFill>
                <a:latin typeface="Visby Light"/>
                <a:ea typeface="Visby Light"/>
                <a:cs typeface="Visby Light"/>
                <a:sym typeface="Visby Light"/>
              </a:rPr>
              <a:t>Cater to the market by filling the existing gaps.</a:t>
            </a:r>
          </a:p>
        </p:txBody>
      </p:sp>
      <p:sp>
        <p:nvSpPr>
          <p:cNvPr name="TextBox 13" id="13"/>
          <p:cNvSpPr txBox="true"/>
          <p:nvPr/>
        </p:nvSpPr>
        <p:spPr>
          <a:xfrm rot="0">
            <a:off x="11401828" y="8524665"/>
            <a:ext cx="5857472" cy="730377"/>
          </a:xfrm>
          <a:prstGeom prst="rect">
            <a:avLst/>
          </a:prstGeom>
        </p:spPr>
        <p:txBody>
          <a:bodyPr anchor="t" rtlCol="false" tIns="0" lIns="0" bIns="0" rIns="0">
            <a:spAutoFit/>
          </a:bodyPr>
          <a:lstStyle/>
          <a:p>
            <a:pPr algn="l">
              <a:lnSpc>
                <a:spcPts val="2889"/>
              </a:lnSpc>
              <a:spcBef>
                <a:spcPct val="0"/>
              </a:spcBef>
            </a:pPr>
            <a:r>
              <a:rPr lang="en-US" sz="2700" spc="135">
                <a:solidFill>
                  <a:srgbClr val="84776C"/>
                </a:solidFill>
                <a:latin typeface="Visby"/>
                <a:ea typeface="Visby"/>
                <a:cs typeface="Visby"/>
                <a:sym typeface="Visby"/>
              </a:rPr>
              <a:t>Cater to the market by filling the existing gaps.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p:nvPr/>
        </p:nvGrpSpPr>
        <p:grpSpPr>
          <a:xfrm rot="0">
            <a:off x="0" y="7535724"/>
            <a:ext cx="18288000" cy="2751276"/>
            <a:chOff x="0" y="0"/>
            <a:chExt cx="24384000" cy="3668368"/>
          </a:xfrm>
        </p:grpSpPr>
        <p:pic>
          <p:nvPicPr>
            <p:cNvPr name="Picture 3" id="3"/>
            <p:cNvPicPr>
              <a:picLocks noChangeAspect="true"/>
            </p:cNvPicPr>
            <p:nvPr/>
          </p:nvPicPr>
          <p:blipFill>
            <a:blip r:embed="rId3"/>
            <a:srcRect l="0" t="39078" r="0" b="39078"/>
            <a:stretch>
              <a:fillRect/>
            </a:stretch>
          </p:blipFill>
          <p:spPr>
            <a:xfrm flipH="false" flipV="false">
              <a:off x="0" y="0"/>
              <a:ext cx="24384000" cy="3668368"/>
            </a:xfrm>
            <a:prstGeom prst="rect">
              <a:avLst/>
            </a:prstGeom>
          </p:spPr>
        </p:pic>
      </p:grpSp>
      <p:sp>
        <p:nvSpPr>
          <p:cNvPr name="TextBox 4" id="4"/>
          <p:cNvSpPr txBox="true"/>
          <p:nvPr/>
        </p:nvSpPr>
        <p:spPr>
          <a:xfrm rot="0">
            <a:off x="15492502" y="9017425"/>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6</a:t>
            </a:r>
          </a:p>
        </p:txBody>
      </p:sp>
      <p:sp>
        <p:nvSpPr>
          <p:cNvPr name="TextBox 5" id="5"/>
          <p:cNvSpPr txBox="true"/>
          <p:nvPr/>
        </p:nvSpPr>
        <p:spPr>
          <a:xfrm rot="0">
            <a:off x="1028700" y="857250"/>
            <a:ext cx="14237660" cy="1094545"/>
          </a:xfrm>
          <a:prstGeom prst="rect">
            <a:avLst/>
          </a:prstGeom>
        </p:spPr>
        <p:txBody>
          <a:bodyPr anchor="t" rtlCol="false" tIns="0" lIns="0" bIns="0" rIns="0">
            <a:spAutoFit/>
          </a:bodyPr>
          <a:lstStyle/>
          <a:p>
            <a:pPr algn="just">
              <a:lnSpc>
                <a:spcPts val="7884"/>
              </a:lnSpc>
            </a:pPr>
            <a:r>
              <a:rPr lang="en-US" sz="6065" spc="303">
                <a:solidFill>
                  <a:srgbClr val="84776C"/>
                </a:solidFill>
                <a:latin typeface="The Seasons"/>
                <a:ea typeface="The Seasons"/>
                <a:cs typeface="The Seasons"/>
                <a:sym typeface="The Seasons"/>
              </a:rPr>
              <a:t>STRATEGIC RECOMMENDATIONS</a:t>
            </a:r>
          </a:p>
        </p:txBody>
      </p:sp>
      <p:sp>
        <p:nvSpPr>
          <p:cNvPr name="TextBox 6" id="6"/>
          <p:cNvSpPr txBox="true"/>
          <p:nvPr/>
        </p:nvSpPr>
        <p:spPr>
          <a:xfrm rot="0">
            <a:off x="1327393" y="3068373"/>
            <a:ext cx="3625803" cy="887730"/>
          </a:xfrm>
          <a:prstGeom prst="rect">
            <a:avLst/>
          </a:prstGeom>
        </p:spPr>
        <p:txBody>
          <a:bodyPr anchor="t" rtlCol="false" tIns="0" lIns="0" bIns="0" rIns="0">
            <a:spAutoFit/>
          </a:bodyPr>
          <a:lstStyle/>
          <a:p>
            <a:pPr algn="ctr">
              <a:lnSpc>
                <a:spcPts val="3210"/>
              </a:lnSpc>
              <a:spcBef>
                <a:spcPct val="0"/>
              </a:spcBef>
            </a:pPr>
            <a:r>
              <a:rPr lang="en-US" sz="3000" spc="150">
                <a:solidFill>
                  <a:srgbClr val="84776C"/>
                </a:solidFill>
                <a:latin typeface="The Seasons"/>
                <a:ea typeface="The Seasons"/>
                <a:cs typeface="The Seasons"/>
                <a:sym typeface="The Seasons"/>
              </a:rPr>
              <a:t>STRENGTHEN BRAND IMAGE</a:t>
            </a:r>
          </a:p>
        </p:txBody>
      </p:sp>
      <p:sp>
        <p:nvSpPr>
          <p:cNvPr name="TextBox 7" id="7"/>
          <p:cNvSpPr txBox="true"/>
          <p:nvPr/>
        </p:nvSpPr>
        <p:spPr>
          <a:xfrm rot="0">
            <a:off x="7198898" y="2868348"/>
            <a:ext cx="3890205" cy="1287780"/>
          </a:xfrm>
          <a:prstGeom prst="rect">
            <a:avLst/>
          </a:prstGeom>
        </p:spPr>
        <p:txBody>
          <a:bodyPr anchor="t" rtlCol="false" tIns="0" lIns="0" bIns="0" rIns="0">
            <a:spAutoFit/>
          </a:bodyPr>
          <a:lstStyle/>
          <a:p>
            <a:pPr algn="ctr">
              <a:lnSpc>
                <a:spcPts val="3210"/>
              </a:lnSpc>
            </a:pPr>
            <a:r>
              <a:rPr lang="en-US" sz="3000" spc="150">
                <a:solidFill>
                  <a:srgbClr val="84776C"/>
                </a:solidFill>
                <a:latin typeface="The Seasons"/>
                <a:ea typeface="The Seasons"/>
                <a:cs typeface="The Seasons"/>
                <a:sym typeface="The Seasons"/>
              </a:rPr>
              <a:t>EXPAND EFFECTIVELY</a:t>
            </a:r>
          </a:p>
          <a:p>
            <a:pPr algn="ctr">
              <a:lnSpc>
                <a:spcPts val="3210"/>
              </a:lnSpc>
              <a:spcBef>
                <a:spcPct val="0"/>
              </a:spcBef>
            </a:pPr>
            <a:r>
              <a:rPr lang="en-US" sz="3000" spc="150">
                <a:solidFill>
                  <a:srgbClr val="84776C"/>
                </a:solidFill>
                <a:latin typeface="The Seasons"/>
                <a:ea typeface="The Seasons"/>
                <a:cs typeface="The Seasons"/>
                <a:sym typeface="The Seasons"/>
              </a:rPr>
              <a:t>in the U.S.</a:t>
            </a:r>
          </a:p>
        </p:txBody>
      </p:sp>
      <p:sp>
        <p:nvSpPr>
          <p:cNvPr name="TextBox 8" id="8"/>
          <p:cNvSpPr txBox="true"/>
          <p:nvPr/>
        </p:nvSpPr>
        <p:spPr>
          <a:xfrm rot="0">
            <a:off x="13337002" y="2868348"/>
            <a:ext cx="4120894" cy="1287780"/>
          </a:xfrm>
          <a:prstGeom prst="rect">
            <a:avLst/>
          </a:prstGeom>
        </p:spPr>
        <p:txBody>
          <a:bodyPr anchor="t" rtlCol="false" tIns="0" lIns="0" bIns="0" rIns="0">
            <a:spAutoFit/>
          </a:bodyPr>
          <a:lstStyle/>
          <a:p>
            <a:pPr algn="ctr">
              <a:lnSpc>
                <a:spcPts val="3210"/>
              </a:lnSpc>
              <a:spcBef>
                <a:spcPct val="0"/>
              </a:spcBef>
            </a:pPr>
            <a:r>
              <a:rPr lang="en-US" sz="3000" spc="150">
                <a:solidFill>
                  <a:srgbClr val="84776C"/>
                </a:solidFill>
                <a:latin typeface="The Seasons"/>
                <a:ea typeface="The Seasons"/>
                <a:cs typeface="The Seasons"/>
                <a:sym typeface="The Seasons"/>
              </a:rPr>
              <a:t>LEVERAGE COMPETITIVE PRICING</a:t>
            </a:r>
          </a:p>
        </p:txBody>
      </p:sp>
      <p:sp>
        <p:nvSpPr>
          <p:cNvPr name="TextBox 9" id="9"/>
          <p:cNvSpPr txBox="true"/>
          <p:nvPr/>
        </p:nvSpPr>
        <p:spPr>
          <a:xfrm rot="0">
            <a:off x="1028700" y="4405047"/>
            <a:ext cx="4538564" cy="2178177"/>
          </a:xfrm>
          <a:prstGeom prst="rect">
            <a:avLst/>
          </a:prstGeom>
        </p:spPr>
        <p:txBody>
          <a:bodyPr anchor="t" rtlCol="false" tIns="0" lIns="0" bIns="0" rIns="0">
            <a:spAutoFit/>
          </a:bodyPr>
          <a:lstStyle/>
          <a:p>
            <a:pPr algn="just" marL="582932" indent="-291466" lvl="1">
              <a:lnSpc>
                <a:spcPts val="2889"/>
              </a:lnSpc>
              <a:buFont typeface="Arial"/>
              <a:buChar char="•"/>
            </a:pPr>
            <a:r>
              <a:rPr lang="en-US" sz="2700" spc="135">
                <a:solidFill>
                  <a:srgbClr val="84776C"/>
                </a:solidFill>
                <a:latin typeface="Visby Light"/>
                <a:ea typeface="Visby Light"/>
                <a:cs typeface="Visby Light"/>
                <a:sym typeface="Visby Light"/>
              </a:rPr>
              <a:t>Invest in influencer marketing &amp; digital advertising. </a:t>
            </a:r>
          </a:p>
          <a:p>
            <a:pPr algn="just" marL="582932" indent="-291466" lvl="1">
              <a:lnSpc>
                <a:spcPts val="2889"/>
              </a:lnSpc>
              <a:buFont typeface="Arial"/>
              <a:buChar char="•"/>
            </a:pPr>
            <a:r>
              <a:rPr lang="en-US" sz="2700" spc="135">
                <a:solidFill>
                  <a:srgbClr val="84776C"/>
                </a:solidFill>
                <a:latin typeface="Visby Light"/>
                <a:ea typeface="Visby Light"/>
                <a:cs typeface="Visby Light"/>
                <a:sym typeface="Visby Light"/>
              </a:rPr>
              <a:t>Research for creating </a:t>
            </a:r>
            <a:r>
              <a:rPr lang="en-US" sz="2700" spc="135">
                <a:solidFill>
                  <a:srgbClr val="84776C"/>
                </a:solidFill>
                <a:latin typeface="Visby Light"/>
                <a:ea typeface="Visby Light"/>
                <a:cs typeface="Visby Light"/>
                <a:sym typeface="Visby Light"/>
              </a:rPr>
              <a:t> unique in-store experiences. </a:t>
            </a:r>
          </a:p>
        </p:txBody>
      </p:sp>
      <p:sp>
        <p:nvSpPr>
          <p:cNvPr name="TextBox 10" id="10"/>
          <p:cNvSpPr txBox="true"/>
          <p:nvPr/>
        </p:nvSpPr>
        <p:spPr>
          <a:xfrm rot="0">
            <a:off x="6403166" y="4405047"/>
            <a:ext cx="5140792" cy="2540127"/>
          </a:xfrm>
          <a:prstGeom prst="rect">
            <a:avLst/>
          </a:prstGeom>
        </p:spPr>
        <p:txBody>
          <a:bodyPr anchor="t" rtlCol="false" tIns="0" lIns="0" bIns="0" rIns="0">
            <a:spAutoFit/>
          </a:bodyPr>
          <a:lstStyle/>
          <a:p>
            <a:pPr algn="just" marL="582932" indent="-291466" lvl="1">
              <a:lnSpc>
                <a:spcPts val="2889"/>
              </a:lnSpc>
              <a:buFont typeface="Arial"/>
              <a:buChar char="•"/>
            </a:pPr>
            <a:r>
              <a:rPr lang="en-US" sz="2700" spc="135">
                <a:solidFill>
                  <a:srgbClr val="84776C"/>
                </a:solidFill>
                <a:latin typeface="Visby Light"/>
                <a:ea typeface="Visby Light"/>
                <a:cs typeface="Visby Light"/>
                <a:sym typeface="Visby Light"/>
              </a:rPr>
              <a:t>Target key metro areas (e.g., New York, Los Angeles, Miami).</a:t>
            </a:r>
          </a:p>
          <a:p>
            <a:pPr algn="just" marL="582932" indent="-291466" lvl="1">
              <a:lnSpc>
                <a:spcPts val="2889"/>
              </a:lnSpc>
              <a:buFont typeface="Arial"/>
              <a:buChar char="•"/>
            </a:pPr>
            <a:r>
              <a:rPr lang="en-US" sz="2700" spc="135">
                <a:solidFill>
                  <a:srgbClr val="84776C"/>
                </a:solidFill>
                <a:latin typeface="Visby Light"/>
                <a:ea typeface="Visby Light"/>
                <a:cs typeface="Visby Light"/>
                <a:sym typeface="Visby Light"/>
              </a:rPr>
              <a:t>Start with pop-up stores &amp; Brand collaborations before full fledged expansion.</a:t>
            </a:r>
          </a:p>
        </p:txBody>
      </p:sp>
      <p:sp>
        <p:nvSpPr>
          <p:cNvPr name="TextBox 11" id="11"/>
          <p:cNvSpPr txBox="true"/>
          <p:nvPr/>
        </p:nvSpPr>
        <p:spPr>
          <a:xfrm rot="0">
            <a:off x="12379861" y="4586022"/>
            <a:ext cx="4879439" cy="2178177"/>
          </a:xfrm>
          <a:prstGeom prst="rect">
            <a:avLst/>
          </a:prstGeom>
        </p:spPr>
        <p:txBody>
          <a:bodyPr anchor="t" rtlCol="false" tIns="0" lIns="0" bIns="0" rIns="0">
            <a:spAutoFit/>
          </a:bodyPr>
          <a:lstStyle/>
          <a:p>
            <a:pPr algn="just" marL="582932" indent="-291466" lvl="1">
              <a:lnSpc>
                <a:spcPts val="2889"/>
              </a:lnSpc>
              <a:buFont typeface="Arial"/>
              <a:buChar char="•"/>
            </a:pPr>
            <a:r>
              <a:rPr lang="en-US" sz="2700" spc="135">
                <a:solidFill>
                  <a:srgbClr val="84776C"/>
                </a:solidFill>
                <a:latin typeface="Visby Light"/>
                <a:ea typeface="Visby Light"/>
                <a:cs typeface="Visby Light"/>
                <a:sym typeface="Visby Light"/>
              </a:rPr>
              <a:t>Offer affordable, stylish collections targeting Gen Z &amp; budget-conscious millennials.</a:t>
            </a:r>
          </a:p>
          <a:p>
            <a:pPr algn="just" marL="582932" indent="-291466" lvl="1">
              <a:lnSpc>
                <a:spcPts val="2889"/>
              </a:lnSpc>
              <a:buFont typeface="Arial"/>
              <a:buChar char="•"/>
            </a:pPr>
            <a:r>
              <a:rPr lang="en-US" sz="2700" spc="135">
                <a:solidFill>
                  <a:srgbClr val="84776C"/>
                </a:solidFill>
                <a:latin typeface="Visby Light"/>
                <a:ea typeface="Visby Light"/>
                <a:cs typeface="Visby Light"/>
                <a:sym typeface="Visby Light"/>
              </a:rPr>
              <a:t>Limited-time promotions &amp; loyalty programs.</a:t>
            </a:r>
          </a:p>
        </p:txBody>
      </p:sp>
      <p:sp>
        <p:nvSpPr>
          <p:cNvPr name="TextBox 12" id="12"/>
          <p:cNvSpPr txBox="true"/>
          <p:nvPr/>
        </p:nvSpPr>
        <p:spPr>
          <a:xfrm rot="0">
            <a:off x="14662398" y="1047750"/>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p:nvPr/>
        </p:nvGrpSpPr>
        <p:grpSpPr>
          <a:xfrm rot="0">
            <a:off x="0" y="7535724"/>
            <a:ext cx="18288000" cy="2751276"/>
            <a:chOff x="0" y="0"/>
            <a:chExt cx="24384000" cy="3668368"/>
          </a:xfrm>
        </p:grpSpPr>
        <p:pic>
          <p:nvPicPr>
            <p:cNvPr name="Picture 3" id="3"/>
            <p:cNvPicPr>
              <a:picLocks noChangeAspect="true"/>
            </p:cNvPicPr>
            <p:nvPr/>
          </p:nvPicPr>
          <p:blipFill>
            <a:blip r:embed="rId3"/>
            <a:srcRect l="0" t="39078" r="0" b="39078"/>
            <a:stretch>
              <a:fillRect/>
            </a:stretch>
          </p:blipFill>
          <p:spPr>
            <a:xfrm flipH="false" flipV="false">
              <a:off x="0" y="0"/>
              <a:ext cx="24384000" cy="3668368"/>
            </a:xfrm>
            <a:prstGeom prst="rect">
              <a:avLst/>
            </a:prstGeom>
          </p:spPr>
        </p:pic>
      </p:grpSp>
      <p:sp>
        <p:nvSpPr>
          <p:cNvPr name="TextBox 4" id="4"/>
          <p:cNvSpPr txBox="true"/>
          <p:nvPr/>
        </p:nvSpPr>
        <p:spPr>
          <a:xfrm rot="0">
            <a:off x="15492502" y="9017425"/>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6</a:t>
            </a:r>
          </a:p>
        </p:txBody>
      </p:sp>
      <p:sp>
        <p:nvSpPr>
          <p:cNvPr name="TextBox 5" id="5"/>
          <p:cNvSpPr txBox="true"/>
          <p:nvPr/>
        </p:nvSpPr>
        <p:spPr>
          <a:xfrm rot="0">
            <a:off x="2023243" y="857250"/>
            <a:ext cx="14237660" cy="1094545"/>
          </a:xfrm>
          <a:prstGeom prst="rect">
            <a:avLst/>
          </a:prstGeom>
        </p:spPr>
        <p:txBody>
          <a:bodyPr anchor="t" rtlCol="false" tIns="0" lIns="0" bIns="0" rIns="0">
            <a:spAutoFit/>
          </a:bodyPr>
          <a:lstStyle/>
          <a:p>
            <a:pPr algn="ctr">
              <a:lnSpc>
                <a:spcPts val="7884"/>
              </a:lnSpc>
            </a:pPr>
            <a:r>
              <a:rPr lang="en-US" sz="6065" spc="303">
                <a:solidFill>
                  <a:srgbClr val="84776C"/>
                </a:solidFill>
                <a:latin typeface="The Seasons"/>
                <a:ea typeface="The Seasons"/>
                <a:cs typeface="The Seasons"/>
                <a:sym typeface="The Seasons"/>
              </a:rPr>
              <a:t>ACTION PLAN</a:t>
            </a:r>
          </a:p>
        </p:txBody>
      </p:sp>
      <p:sp>
        <p:nvSpPr>
          <p:cNvPr name="TextBox 6" id="6"/>
          <p:cNvSpPr txBox="true"/>
          <p:nvPr/>
        </p:nvSpPr>
        <p:spPr>
          <a:xfrm rot="0">
            <a:off x="2023243" y="2357845"/>
            <a:ext cx="3625803" cy="887730"/>
          </a:xfrm>
          <a:prstGeom prst="rect">
            <a:avLst/>
          </a:prstGeom>
        </p:spPr>
        <p:txBody>
          <a:bodyPr anchor="t" rtlCol="false" tIns="0" lIns="0" bIns="0" rIns="0">
            <a:spAutoFit/>
          </a:bodyPr>
          <a:lstStyle/>
          <a:p>
            <a:pPr algn="ctr">
              <a:lnSpc>
                <a:spcPts val="3210"/>
              </a:lnSpc>
            </a:pPr>
            <a:r>
              <a:rPr lang="en-US" sz="3000" spc="150">
                <a:solidFill>
                  <a:srgbClr val="84776C"/>
                </a:solidFill>
                <a:latin typeface="The Seasons"/>
                <a:ea typeface="The Seasons"/>
                <a:cs typeface="The Seasons"/>
                <a:sym typeface="The Seasons"/>
              </a:rPr>
              <a:t>SHORT TERM</a:t>
            </a:r>
          </a:p>
          <a:p>
            <a:pPr algn="ctr">
              <a:lnSpc>
                <a:spcPts val="3210"/>
              </a:lnSpc>
              <a:spcBef>
                <a:spcPct val="0"/>
              </a:spcBef>
            </a:pPr>
            <a:r>
              <a:rPr lang="en-US" sz="3000" spc="150">
                <a:solidFill>
                  <a:srgbClr val="84776C"/>
                </a:solidFill>
                <a:latin typeface="The Seasons"/>
                <a:ea typeface="The Seasons"/>
                <a:cs typeface="The Seasons"/>
                <a:sym typeface="The Seasons"/>
              </a:rPr>
              <a:t>(6-12 Months)</a:t>
            </a:r>
          </a:p>
        </p:txBody>
      </p:sp>
      <p:sp>
        <p:nvSpPr>
          <p:cNvPr name="TextBox 7" id="7"/>
          <p:cNvSpPr txBox="true"/>
          <p:nvPr/>
        </p:nvSpPr>
        <p:spPr>
          <a:xfrm rot="0">
            <a:off x="11531478" y="2357845"/>
            <a:ext cx="3890205" cy="887730"/>
          </a:xfrm>
          <a:prstGeom prst="rect">
            <a:avLst/>
          </a:prstGeom>
        </p:spPr>
        <p:txBody>
          <a:bodyPr anchor="t" rtlCol="false" tIns="0" lIns="0" bIns="0" rIns="0">
            <a:spAutoFit/>
          </a:bodyPr>
          <a:lstStyle/>
          <a:p>
            <a:pPr algn="ctr">
              <a:lnSpc>
                <a:spcPts val="3210"/>
              </a:lnSpc>
            </a:pPr>
            <a:r>
              <a:rPr lang="en-US" sz="3000" spc="150">
                <a:solidFill>
                  <a:srgbClr val="84776C"/>
                </a:solidFill>
                <a:latin typeface="The Seasons"/>
                <a:ea typeface="The Seasons"/>
                <a:cs typeface="The Seasons"/>
                <a:sym typeface="The Seasons"/>
              </a:rPr>
              <a:t>LONG TERM</a:t>
            </a:r>
          </a:p>
          <a:p>
            <a:pPr algn="ctr">
              <a:lnSpc>
                <a:spcPts val="3210"/>
              </a:lnSpc>
              <a:spcBef>
                <a:spcPct val="0"/>
              </a:spcBef>
            </a:pPr>
            <a:r>
              <a:rPr lang="en-US" sz="3000" spc="150">
                <a:solidFill>
                  <a:srgbClr val="84776C"/>
                </a:solidFill>
                <a:latin typeface="The Seasons"/>
                <a:ea typeface="The Seasons"/>
                <a:cs typeface="The Seasons"/>
                <a:sym typeface="The Seasons"/>
              </a:rPr>
              <a:t>(1-3 Years)</a:t>
            </a:r>
          </a:p>
        </p:txBody>
      </p:sp>
      <p:sp>
        <p:nvSpPr>
          <p:cNvPr name="TextBox 8" id="8"/>
          <p:cNvSpPr txBox="true"/>
          <p:nvPr/>
        </p:nvSpPr>
        <p:spPr>
          <a:xfrm rot="0">
            <a:off x="605443" y="3340036"/>
            <a:ext cx="7565712" cy="3186176"/>
          </a:xfrm>
          <a:prstGeom prst="rect">
            <a:avLst/>
          </a:prstGeom>
        </p:spPr>
        <p:txBody>
          <a:bodyPr anchor="t" rtlCol="false" tIns="0" lIns="0" bIns="0" rIns="0">
            <a:spAutoFit/>
          </a:bodyPr>
          <a:lstStyle/>
          <a:p>
            <a:pPr algn="just" marL="561342" indent="-280671" lvl="1">
              <a:lnSpc>
                <a:spcPts val="2782"/>
              </a:lnSpc>
              <a:buFont typeface="Arial"/>
              <a:buChar char="•"/>
            </a:pPr>
            <a:r>
              <a:rPr lang="en-US" sz="2600" spc="130">
                <a:solidFill>
                  <a:srgbClr val="84776C"/>
                </a:solidFill>
                <a:latin typeface="Visby Light"/>
                <a:ea typeface="Visby Light"/>
                <a:cs typeface="Visby Light"/>
                <a:sym typeface="Visby Light"/>
              </a:rPr>
              <a:t>Launch pilot stores in major U.S. cities. </a:t>
            </a:r>
          </a:p>
          <a:p>
            <a:pPr algn="just" marL="561342" indent="-280671" lvl="1">
              <a:lnSpc>
                <a:spcPts val="2782"/>
              </a:lnSpc>
              <a:buFont typeface="Arial"/>
              <a:buChar char="•"/>
            </a:pPr>
            <a:r>
              <a:rPr lang="en-US" sz="2600" spc="130">
                <a:solidFill>
                  <a:srgbClr val="84776C"/>
                </a:solidFill>
                <a:latin typeface="Visby Light"/>
                <a:ea typeface="Visby Light"/>
                <a:cs typeface="Visby Light"/>
                <a:sym typeface="Visby Light"/>
              </a:rPr>
              <a:t>Implement aggressive digital marketing campaigns.</a:t>
            </a:r>
          </a:p>
          <a:p>
            <a:pPr algn="just" marL="561342" indent="-280671" lvl="1">
              <a:lnSpc>
                <a:spcPts val="2782"/>
              </a:lnSpc>
              <a:buFont typeface="Arial"/>
              <a:buChar char="•"/>
            </a:pPr>
            <a:r>
              <a:rPr lang="en-US" sz="2600" spc="130">
                <a:solidFill>
                  <a:srgbClr val="84776C"/>
                </a:solidFill>
                <a:latin typeface="Visby Light"/>
                <a:ea typeface="Visby Light"/>
                <a:cs typeface="Visby Light"/>
                <a:sym typeface="Visby Light"/>
              </a:rPr>
              <a:t>Maintain affordable pricing</a:t>
            </a:r>
            <a:r>
              <a:rPr lang="en-US" sz="2600" spc="130">
                <a:solidFill>
                  <a:srgbClr val="84776C"/>
                </a:solidFill>
                <a:latin typeface="Visby Light"/>
                <a:ea typeface="Visby Light"/>
                <a:cs typeface="Visby Light"/>
                <a:sym typeface="Visby Light"/>
              </a:rPr>
              <a:t> to sustain budget-conscious customers</a:t>
            </a:r>
          </a:p>
          <a:p>
            <a:pPr algn="just" marL="561342" indent="-280671" lvl="1">
              <a:lnSpc>
                <a:spcPts val="2782"/>
              </a:lnSpc>
              <a:buFont typeface="Arial"/>
              <a:buChar char="•"/>
            </a:pPr>
            <a:r>
              <a:rPr lang="en-US" sz="2600" spc="130">
                <a:solidFill>
                  <a:srgbClr val="84776C"/>
                </a:solidFill>
                <a:latin typeface="Visby Light"/>
                <a:ea typeface="Visby Light"/>
                <a:cs typeface="Visby Light"/>
                <a:sym typeface="Visby Light"/>
              </a:rPr>
              <a:t>Consumer Research to get a deeper understanding of the market </a:t>
            </a:r>
          </a:p>
          <a:p>
            <a:pPr algn="just" marL="561342" indent="-280671" lvl="1">
              <a:lnSpc>
                <a:spcPts val="2782"/>
              </a:lnSpc>
              <a:buFont typeface="Arial"/>
              <a:buChar char="•"/>
            </a:pPr>
            <a:r>
              <a:rPr lang="en-US" sz="2600" spc="130">
                <a:solidFill>
                  <a:srgbClr val="84776C"/>
                </a:solidFill>
                <a:latin typeface="Visby Light"/>
                <a:ea typeface="Visby Light"/>
                <a:cs typeface="Visby Light"/>
                <a:sym typeface="Visby Light"/>
              </a:rPr>
              <a:t>Focus on testing market and creating a brand image</a:t>
            </a:r>
          </a:p>
        </p:txBody>
      </p:sp>
      <p:sp>
        <p:nvSpPr>
          <p:cNvPr name="TextBox 9" id="9"/>
          <p:cNvSpPr txBox="true"/>
          <p:nvPr/>
        </p:nvSpPr>
        <p:spPr>
          <a:xfrm rot="0">
            <a:off x="9535011" y="3340036"/>
            <a:ext cx="7355240" cy="2481326"/>
          </a:xfrm>
          <a:prstGeom prst="rect">
            <a:avLst/>
          </a:prstGeom>
        </p:spPr>
        <p:txBody>
          <a:bodyPr anchor="t" rtlCol="false" tIns="0" lIns="0" bIns="0" rIns="0">
            <a:spAutoFit/>
          </a:bodyPr>
          <a:lstStyle/>
          <a:p>
            <a:pPr algn="just" marL="561342" indent="-280671" lvl="1">
              <a:lnSpc>
                <a:spcPts val="2782"/>
              </a:lnSpc>
              <a:buFont typeface="Arial"/>
              <a:buChar char="•"/>
            </a:pPr>
            <a:r>
              <a:rPr lang="en-US" sz="2600" spc="130">
                <a:solidFill>
                  <a:srgbClr val="84776C"/>
                </a:solidFill>
                <a:latin typeface="Visby Light"/>
                <a:ea typeface="Visby Light"/>
                <a:cs typeface="Visby Light"/>
                <a:sym typeface="Visby Light"/>
              </a:rPr>
              <a:t>Expand physical retail stores if the initial stores are successful.</a:t>
            </a:r>
          </a:p>
          <a:p>
            <a:pPr algn="just" marL="561342" indent="-280671" lvl="1">
              <a:lnSpc>
                <a:spcPts val="2782"/>
              </a:lnSpc>
              <a:buFont typeface="Arial"/>
              <a:buChar char="•"/>
            </a:pPr>
            <a:r>
              <a:rPr lang="en-US" sz="2600" spc="130">
                <a:solidFill>
                  <a:srgbClr val="84776C"/>
                </a:solidFill>
                <a:latin typeface="Visby Light"/>
                <a:ea typeface="Visby Light"/>
                <a:cs typeface="Visby Light"/>
                <a:sym typeface="Visby Light"/>
              </a:rPr>
              <a:t>Establish a U.S.-based logistics network for smooth operations.</a:t>
            </a:r>
          </a:p>
          <a:p>
            <a:pPr algn="just" marL="561342" indent="-280671" lvl="1">
              <a:lnSpc>
                <a:spcPts val="2782"/>
              </a:lnSpc>
              <a:buFont typeface="Arial"/>
              <a:buChar char="•"/>
            </a:pPr>
            <a:r>
              <a:rPr lang="en-US" sz="2600" spc="130">
                <a:solidFill>
                  <a:srgbClr val="84776C"/>
                </a:solidFill>
                <a:latin typeface="Visby Light"/>
                <a:ea typeface="Visby Light"/>
                <a:cs typeface="Visby Light"/>
                <a:sym typeface="Visby Light"/>
              </a:rPr>
              <a:t>Focus on customer retention by utilizing loyalty programs or clothing lines tailored to the US. </a:t>
            </a:r>
          </a:p>
        </p:txBody>
      </p:sp>
      <p:sp>
        <p:nvSpPr>
          <p:cNvPr name="TextBox 10" id="10"/>
          <p:cNvSpPr txBox="true"/>
          <p:nvPr/>
        </p:nvSpPr>
        <p:spPr>
          <a:xfrm rot="0">
            <a:off x="14662398" y="1047750"/>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81853"/>
          </a:xfrm>
          <a:custGeom>
            <a:avLst/>
            <a:gdLst/>
            <a:ahLst/>
            <a:cxnLst/>
            <a:rect r="r" b="b" t="t" l="l"/>
            <a:pathLst>
              <a:path h="3881853" w="18288000">
                <a:moveTo>
                  <a:pt x="0" y="0"/>
                </a:moveTo>
                <a:lnTo>
                  <a:pt x="18288000" y="0"/>
                </a:lnTo>
                <a:lnTo>
                  <a:pt x="18288000" y="3881853"/>
                </a:lnTo>
                <a:lnTo>
                  <a:pt x="0" y="3881853"/>
                </a:lnTo>
                <a:lnTo>
                  <a:pt x="0" y="0"/>
                </a:lnTo>
                <a:close/>
              </a:path>
            </a:pathLst>
          </a:custGeom>
          <a:blipFill>
            <a:blip r:embed="rId3"/>
            <a:stretch>
              <a:fillRect l="-5493" t="0" r="-5493" b="0"/>
            </a:stretch>
          </a:blipFill>
        </p:spPr>
      </p:sp>
      <p:sp>
        <p:nvSpPr>
          <p:cNvPr name="TextBox 3" id="3"/>
          <p:cNvSpPr txBox="true"/>
          <p:nvPr/>
        </p:nvSpPr>
        <p:spPr>
          <a:xfrm rot="0">
            <a:off x="9139238" y="4868704"/>
            <a:ext cx="9525" cy="487680"/>
          </a:xfrm>
          <a:prstGeom prst="rect">
            <a:avLst/>
          </a:prstGeom>
        </p:spPr>
        <p:txBody>
          <a:bodyPr anchor="t" rtlCol="false" tIns="0" lIns="0" bIns="0" rIns="0">
            <a:spAutoFit/>
          </a:bodyPr>
          <a:lstStyle/>
          <a:p>
            <a:pPr algn="ctr">
              <a:lnSpc>
                <a:spcPts val="3210"/>
              </a:lnSpc>
              <a:spcBef>
                <a:spcPct val="0"/>
              </a:spcBef>
            </a:pPr>
          </a:p>
        </p:txBody>
      </p:sp>
      <p:sp>
        <p:nvSpPr>
          <p:cNvPr name="TextBox 4" id="4"/>
          <p:cNvSpPr txBox="true"/>
          <p:nvPr/>
        </p:nvSpPr>
        <p:spPr>
          <a:xfrm rot="0">
            <a:off x="2065511" y="4261839"/>
            <a:ext cx="14237660" cy="1094545"/>
          </a:xfrm>
          <a:prstGeom prst="rect">
            <a:avLst/>
          </a:prstGeom>
        </p:spPr>
        <p:txBody>
          <a:bodyPr anchor="t" rtlCol="false" tIns="0" lIns="0" bIns="0" rIns="0">
            <a:spAutoFit/>
          </a:bodyPr>
          <a:lstStyle/>
          <a:p>
            <a:pPr algn="ctr">
              <a:lnSpc>
                <a:spcPts val="7884"/>
              </a:lnSpc>
            </a:pPr>
            <a:r>
              <a:rPr lang="en-US" sz="6065" spc="303">
                <a:solidFill>
                  <a:srgbClr val="84776C"/>
                </a:solidFill>
                <a:latin typeface="The Seasons"/>
                <a:ea typeface="The Seasons"/>
                <a:cs typeface="The Seasons"/>
                <a:sym typeface="The Seasons"/>
              </a:rPr>
              <a:t>KEY CHALLENGES</a:t>
            </a:r>
          </a:p>
        </p:txBody>
      </p:sp>
      <p:sp>
        <p:nvSpPr>
          <p:cNvPr name="TextBox 5" id="5"/>
          <p:cNvSpPr txBox="true"/>
          <p:nvPr/>
        </p:nvSpPr>
        <p:spPr>
          <a:xfrm rot="0">
            <a:off x="2336007" y="5414526"/>
            <a:ext cx="13696670" cy="821055"/>
          </a:xfrm>
          <a:prstGeom prst="rect">
            <a:avLst/>
          </a:prstGeom>
        </p:spPr>
        <p:txBody>
          <a:bodyPr anchor="t" rtlCol="false" tIns="0" lIns="0" bIns="0" rIns="0">
            <a:spAutoFit/>
          </a:bodyPr>
          <a:lstStyle/>
          <a:p>
            <a:pPr algn="ctr">
              <a:lnSpc>
                <a:spcPts val="3210"/>
              </a:lnSpc>
              <a:spcBef>
                <a:spcPct val="0"/>
              </a:spcBef>
            </a:pPr>
            <a:r>
              <a:rPr lang="en-US" sz="3000" spc="150">
                <a:solidFill>
                  <a:srgbClr val="000000"/>
                </a:solidFill>
                <a:latin typeface="Visby Light"/>
                <a:ea typeface="Visby Light"/>
                <a:cs typeface="Visby Light"/>
                <a:sym typeface="Visby Light"/>
              </a:rPr>
              <a:t>U.S. market is highly competitive, requiring significant investment to gain traction.</a:t>
            </a:r>
          </a:p>
        </p:txBody>
      </p:sp>
      <p:sp>
        <p:nvSpPr>
          <p:cNvPr name="TextBox 6" id="6"/>
          <p:cNvSpPr txBox="true"/>
          <p:nvPr/>
        </p:nvSpPr>
        <p:spPr>
          <a:xfrm rot="0">
            <a:off x="2274374" y="7350006"/>
            <a:ext cx="13687005" cy="821055"/>
          </a:xfrm>
          <a:prstGeom prst="rect">
            <a:avLst/>
          </a:prstGeom>
        </p:spPr>
        <p:txBody>
          <a:bodyPr anchor="t" rtlCol="false" tIns="0" lIns="0" bIns="0" rIns="0">
            <a:spAutoFit/>
          </a:bodyPr>
          <a:lstStyle/>
          <a:p>
            <a:pPr algn="ctr">
              <a:lnSpc>
                <a:spcPts val="3210"/>
              </a:lnSpc>
              <a:spcBef>
                <a:spcPct val="0"/>
              </a:spcBef>
            </a:pPr>
            <a:r>
              <a:rPr lang="en-US" sz="3000" spc="150">
                <a:solidFill>
                  <a:srgbClr val="000000"/>
                </a:solidFill>
                <a:latin typeface="Visby Light"/>
                <a:ea typeface="Visby Light"/>
                <a:cs typeface="Visby Light"/>
                <a:sym typeface="Visby Light"/>
              </a:rPr>
              <a:t>Cultural differences between Indian and U.S. markets may affect Zudio’s growth in the U.S markets.</a:t>
            </a:r>
          </a:p>
        </p:txBody>
      </p:sp>
      <p:sp>
        <p:nvSpPr>
          <p:cNvPr name="TextBox 7" id="7"/>
          <p:cNvSpPr txBox="true"/>
          <p:nvPr/>
        </p:nvSpPr>
        <p:spPr>
          <a:xfrm rot="0">
            <a:off x="2407304" y="8658754"/>
            <a:ext cx="13554075" cy="421005"/>
          </a:xfrm>
          <a:prstGeom prst="rect">
            <a:avLst/>
          </a:prstGeom>
        </p:spPr>
        <p:txBody>
          <a:bodyPr anchor="t" rtlCol="false" tIns="0" lIns="0" bIns="0" rIns="0">
            <a:spAutoFit/>
          </a:bodyPr>
          <a:lstStyle/>
          <a:p>
            <a:pPr algn="ctr">
              <a:lnSpc>
                <a:spcPts val="3210"/>
              </a:lnSpc>
              <a:spcBef>
                <a:spcPct val="0"/>
              </a:spcBef>
            </a:pPr>
            <a:r>
              <a:rPr lang="en-US" sz="3000" spc="150">
                <a:solidFill>
                  <a:srgbClr val="000000"/>
                </a:solidFill>
                <a:latin typeface="Visby"/>
                <a:ea typeface="Visby"/>
                <a:cs typeface="Visby"/>
                <a:sym typeface="Visby"/>
              </a:rPr>
              <a:t>Need to conduct extensive market research before starting operations</a:t>
            </a:r>
          </a:p>
        </p:txBody>
      </p:sp>
      <p:sp>
        <p:nvSpPr>
          <p:cNvPr name="TextBox 8" id="8"/>
          <p:cNvSpPr txBox="true"/>
          <p:nvPr/>
        </p:nvSpPr>
        <p:spPr>
          <a:xfrm rot="0">
            <a:off x="14463802" y="9277350"/>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17</a:t>
            </a:r>
          </a:p>
        </p:txBody>
      </p:sp>
      <p:sp>
        <p:nvSpPr>
          <p:cNvPr name="TextBox 9" id="9"/>
          <p:cNvSpPr txBox="true"/>
          <p:nvPr/>
        </p:nvSpPr>
        <p:spPr>
          <a:xfrm rot="0">
            <a:off x="2336007" y="6319401"/>
            <a:ext cx="13696670" cy="821055"/>
          </a:xfrm>
          <a:prstGeom prst="rect">
            <a:avLst/>
          </a:prstGeom>
        </p:spPr>
        <p:txBody>
          <a:bodyPr anchor="t" rtlCol="false" tIns="0" lIns="0" bIns="0" rIns="0">
            <a:spAutoFit/>
          </a:bodyPr>
          <a:lstStyle/>
          <a:p>
            <a:pPr algn="ctr">
              <a:lnSpc>
                <a:spcPts val="3210"/>
              </a:lnSpc>
              <a:spcBef>
                <a:spcPct val="0"/>
              </a:spcBef>
            </a:pPr>
            <a:r>
              <a:rPr lang="en-US" sz="3000" spc="150">
                <a:solidFill>
                  <a:srgbClr val="000000"/>
                </a:solidFill>
                <a:latin typeface="Visby Light"/>
                <a:ea typeface="Visby Light"/>
                <a:cs typeface="Visby Light"/>
                <a:sym typeface="Visby Light"/>
              </a:rPr>
              <a:t>Zudio is highly successful in India but is not well known by many americans.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325457" cy="10287000"/>
            <a:chOff x="0" y="0"/>
            <a:chExt cx="13767275" cy="13716000"/>
          </a:xfrm>
        </p:grpSpPr>
        <p:pic>
          <p:nvPicPr>
            <p:cNvPr name="Picture 3" id="3"/>
            <p:cNvPicPr>
              <a:picLocks noChangeAspect="true"/>
            </p:cNvPicPr>
            <p:nvPr/>
          </p:nvPicPr>
          <p:blipFill>
            <a:blip r:embed="rId3"/>
            <a:srcRect l="2693" t="35370" r="0" b="0"/>
            <a:stretch>
              <a:fillRect/>
            </a:stretch>
          </p:blipFill>
          <p:spPr>
            <a:xfrm flipH="false" flipV="false">
              <a:off x="0" y="0"/>
              <a:ext cx="13767275" cy="13716000"/>
            </a:xfrm>
            <a:prstGeom prst="rect">
              <a:avLst/>
            </a:prstGeom>
          </p:spPr>
        </p:pic>
      </p:grpSp>
      <p:sp>
        <p:nvSpPr>
          <p:cNvPr name="TextBox 4" id="4"/>
          <p:cNvSpPr txBox="true"/>
          <p:nvPr/>
        </p:nvSpPr>
        <p:spPr>
          <a:xfrm rot="0">
            <a:off x="1186445" y="9325048"/>
            <a:ext cx="2588246" cy="276225"/>
          </a:xfrm>
          <a:prstGeom prst="rect">
            <a:avLst/>
          </a:prstGeom>
        </p:spPr>
        <p:txBody>
          <a:bodyPr anchor="t" rtlCol="false" tIns="0" lIns="0" bIns="0" rIns="0">
            <a:spAutoFit/>
          </a:bodyPr>
          <a:lstStyle/>
          <a:p>
            <a:pPr algn="l">
              <a:lnSpc>
                <a:spcPts val="2285"/>
              </a:lnSpc>
            </a:pPr>
            <a:r>
              <a:rPr lang="en-US" sz="1904">
                <a:solidFill>
                  <a:srgbClr val="FFFFFF"/>
                </a:solidFill>
                <a:latin typeface="League Spartan"/>
                <a:ea typeface="League Spartan"/>
                <a:cs typeface="League Spartan"/>
                <a:sym typeface="League Spartan"/>
              </a:rPr>
              <a:t>FAST FASHION</a:t>
            </a:r>
          </a:p>
        </p:txBody>
      </p:sp>
      <p:sp>
        <p:nvSpPr>
          <p:cNvPr name="AutoShape 5" id="5"/>
          <p:cNvSpPr/>
          <p:nvPr/>
        </p:nvSpPr>
        <p:spPr>
          <a:xfrm>
            <a:off x="3689145" y="9432188"/>
            <a:ext cx="3156624" cy="23812"/>
          </a:xfrm>
          <a:prstGeom prst="line">
            <a:avLst/>
          </a:prstGeom>
          <a:ln cap="flat" w="47625">
            <a:solidFill>
              <a:srgbClr val="FFFFFF"/>
            </a:solidFill>
            <a:prstDash val="solid"/>
            <a:headEnd type="none" len="sm" w="sm"/>
            <a:tailEnd type="none" len="sm" w="sm"/>
          </a:ln>
        </p:spPr>
      </p:sp>
      <p:sp>
        <p:nvSpPr>
          <p:cNvPr name="Freeform 6" id="6"/>
          <p:cNvSpPr/>
          <p:nvPr/>
        </p:nvSpPr>
        <p:spPr>
          <a:xfrm flipH="false" flipV="false" rot="0">
            <a:off x="7151620" y="9132086"/>
            <a:ext cx="1992380" cy="600204"/>
          </a:xfrm>
          <a:custGeom>
            <a:avLst/>
            <a:gdLst/>
            <a:ahLst/>
            <a:cxnLst/>
            <a:rect r="r" b="b" t="t" l="l"/>
            <a:pathLst>
              <a:path h="600204" w="1992380">
                <a:moveTo>
                  <a:pt x="0" y="0"/>
                </a:moveTo>
                <a:lnTo>
                  <a:pt x="1992380" y="0"/>
                </a:lnTo>
                <a:lnTo>
                  <a:pt x="1992380" y="600204"/>
                </a:lnTo>
                <a:lnTo>
                  <a:pt x="0" y="600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744157" y="857250"/>
            <a:ext cx="6515143" cy="1094545"/>
          </a:xfrm>
          <a:prstGeom prst="rect">
            <a:avLst/>
          </a:prstGeom>
        </p:spPr>
        <p:txBody>
          <a:bodyPr anchor="t" rtlCol="false" tIns="0" lIns="0" bIns="0" rIns="0">
            <a:spAutoFit/>
          </a:bodyPr>
          <a:lstStyle/>
          <a:p>
            <a:pPr algn="ctr" marL="0" indent="0" lvl="1">
              <a:lnSpc>
                <a:spcPts val="7884"/>
              </a:lnSpc>
              <a:spcBef>
                <a:spcPct val="0"/>
              </a:spcBef>
            </a:pPr>
            <a:r>
              <a:rPr lang="en-US" sz="6065" spc="303" strike="noStrike" u="none">
                <a:solidFill>
                  <a:srgbClr val="84776C"/>
                </a:solidFill>
                <a:latin typeface="The Seasons"/>
                <a:ea typeface="The Seasons"/>
                <a:cs typeface="The Seasons"/>
                <a:sym typeface="The Seasons"/>
              </a:rPr>
              <a:t>KEY TAKEAWAYS</a:t>
            </a:r>
          </a:p>
        </p:txBody>
      </p:sp>
      <p:sp>
        <p:nvSpPr>
          <p:cNvPr name="TextBox 8" id="8"/>
          <p:cNvSpPr txBox="true"/>
          <p:nvPr/>
        </p:nvSpPr>
        <p:spPr>
          <a:xfrm rot="0">
            <a:off x="10744157" y="2963618"/>
            <a:ext cx="6515143" cy="5870677"/>
          </a:xfrm>
          <a:prstGeom prst="rect">
            <a:avLst/>
          </a:prstGeom>
        </p:spPr>
        <p:txBody>
          <a:bodyPr anchor="t" rtlCol="false" tIns="0" lIns="0" bIns="0" rIns="0">
            <a:spAutoFit/>
          </a:bodyPr>
          <a:lstStyle/>
          <a:p>
            <a:pPr algn="just" marL="582931" indent="-291466" lvl="1">
              <a:lnSpc>
                <a:spcPts val="2889"/>
              </a:lnSpc>
              <a:spcBef>
                <a:spcPct val="0"/>
              </a:spcBef>
              <a:buFont typeface="Arial"/>
              <a:buChar char="•"/>
            </a:pPr>
            <a:r>
              <a:rPr lang="en-US" sz="2700" spc="135" strike="noStrike" u="none">
                <a:solidFill>
                  <a:srgbClr val="84776C"/>
                </a:solidFill>
                <a:latin typeface="Visby Light"/>
                <a:ea typeface="Visby Light"/>
                <a:cs typeface="Visby Light"/>
                <a:sym typeface="Visby Light"/>
              </a:rPr>
              <a:t>Zudio has a strong opportunity in the U.S. but must overcome low brand awareness.</a:t>
            </a:r>
          </a:p>
          <a:p>
            <a:pPr algn="just">
              <a:lnSpc>
                <a:spcPts val="2889"/>
              </a:lnSpc>
              <a:spcBef>
                <a:spcPct val="0"/>
              </a:spcBef>
            </a:pPr>
          </a:p>
          <a:p>
            <a:pPr algn="just" marL="582931" indent="-291466" lvl="1">
              <a:lnSpc>
                <a:spcPts val="2889"/>
              </a:lnSpc>
              <a:spcBef>
                <a:spcPct val="0"/>
              </a:spcBef>
              <a:buFont typeface="Arial"/>
              <a:buChar char="•"/>
            </a:pPr>
            <a:r>
              <a:rPr lang="en-US" sz="2700" spc="135" strike="noStrike" u="none">
                <a:solidFill>
                  <a:srgbClr val="84776C"/>
                </a:solidFill>
                <a:latin typeface="Visby Light"/>
                <a:ea typeface="Visby Light"/>
                <a:cs typeface="Visby Light"/>
                <a:sym typeface="Visby Light"/>
              </a:rPr>
              <a:t>Positioning should focus on trendy fashion at affordable pricing. </a:t>
            </a:r>
          </a:p>
          <a:p>
            <a:pPr algn="just">
              <a:lnSpc>
                <a:spcPts val="2889"/>
              </a:lnSpc>
              <a:spcBef>
                <a:spcPct val="0"/>
              </a:spcBef>
            </a:pPr>
          </a:p>
          <a:p>
            <a:pPr algn="just" marL="582931" indent="-291466" lvl="1">
              <a:lnSpc>
                <a:spcPts val="2889"/>
              </a:lnSpc>
              <a:spcBef>
                <a:spcPct val="0"/>
              </a:spcBef>
              <a:buFont typeface="Arial"/>
              <a:buChar char="•"/>
            </a:pPr>
            <a:r>
              <a:rPr lang="en-US" sz="2700" spc="135" strike="noStrike" u="none">
                <a:solidFill>
                  <a:srgbClr val="84776C"/>
                </a:solidFill>
                <a:latin typeface="Visby Light"/>
                <a:ea typeface="Visby Light"/>
                <a:cs typeface="Visby Light"/>
                <a:sym typeface="Visby Light"/>
              </a:rPr>
              <a:t>Expansion strategy should leverage digital-first marketing and urban store locations. </a:t>
            </a:r>
          </a:p>
          <a:p>
            <a:pPr algn="just">
              <a:lnSpc>
                <a:spcPts val="2889"/>
              </a:lnSpc>
              <a:spcBef>
                <a:spcPct val="0"/>
              </a:spcBef>
            </a:pPr>
          </a:p>
          <a:p>
            <a:pPr algn="just" marL="582931" indent="-291466" lvl="1">
              <a:lnSpc>
                <a:spcPts val="2889"/>
              </a:lnSpc>
              <a:spcBef>
                <a:spcPct val="0"/>
              </a:spcBef>
              <a:buFont typeface="Arial"/>
              <a:buChar char="•"/>
            </a:pPr>
            <a:r>
              <a:rPr lang="en-US" sz="2700" spc="135" strike="noStrike" u="none">
                <a:solidFill>
                  <a:srgbClr val="84776C"/>
                </a:solidFill>
                <a:latin typeface="Visby Light"/>
                <a:ea typeface="Visby Light"/>
                <a:cs typeface="Visby Light"/>
                <a:sym typeface="Visby Light"/>
              </a:rPr>
              <a:t>Competitive threats exist, but Zudio can differentiate by targeting price-sensitive trendsetters.</a:t>
            </a:r>
          </a:p>
          <a:p>
            <a:pPr algn="just">
              <a:lnSpc>
                <a:spcPts val="2889"/>
              </a:lnSpc>
              <a:spcBef>
                <a:spcPct val="0"/>
              </a:spcBef>
            </a:pPr>
          </a:p>
        </p:txBody>
      </p:sp>
      <p:sp>
        <p:nvSpPr>
          <p:cNvPr name="TextBox 9" id="9"/>
          <p:cNvSpPr txBox="true"/>
          <p:nvPr/>
        </p:nvSpPr>
        <p:spPr>
          <a:xfrm rot="0">
            <a:off x="14463802" y="9277350"/>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488" t="-13806" r="-20992" b="-11416"/>
            </a:stretch>
          </a:blipFill>
        </p:spPr>
      </p:sp>
      <p:sp>
        <p:nvSpPr>
          <p:cNvPr name="TextBox 3" id="3"/>
          <p:cNvSpPr txBox="true"/>
          <p:nvPr/>
        </p:nvSpPr>
        <p:spPr>
          <a:xfrm rot="0">
            <a:off x="4547445" y="4137852"/>
            <a:ext cx="9193109" cy="1285726"/>
          </a:xfrm>
          <a:prstGeom prst="rect">
            <a:avLst/>
          </a:prstGeom>
        </p:spPr>
        <p:txBody>
          <a:bodyPr anchor="t" rtlCol="false" tIns="0" lIns="0" bIns="0" rIns="0">
            <a:spAutoFit/>
          </a:bodyPr>
          <a:lstStyle/>
          <a:p>
            <a:pPr algn="ctr">
              <a:lnSpc>
                <a:spcPts val="8632"/>
              </a:lnSpc>
            </a:pPr>
            <a:r>
              <a:rPr lang="en-US" sz="8067" spc="403">
                <a:solidFill>
                  <a:srgbClr val="D8CFC2"/>
                </a:solidFill>
                <a:latin typeface="The Seasons Light"/>
                <a:ea typeface="The Seasons Light"/>
                <a:cs typeface="The Seasons Light"/>
                <a:sym typeface="The Seasons Ligh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p:nvPr/>
        </p:nvGrpSpPr>
        <p:grpSpPr>
          <a:xfrm rot="0">
            <a:off x="0" y="0"/>
            <a:ext cx="7828412" cy="10287000"/>
            <a:chOff x="0" y="0"/>
            <a:chExt cx="10437883" cy="13716000"/>
          </a:xfrm>
        </p:grpSpPr>
        <p:pic>
          <p:nvPicPr>
            <p:cNvPr name="Picture 3" id="3"/>
            <p:cNvPicPr>
              <a:picLocks noChangeAspect="true"/>
            </p:cNvPicPr>
            <p:nvPr/>
          </p:nvPicPr>
          <p:blipFill>
            <a:blip r:embed="rId2"/>
            <a:srcRect l="41803" t="4474" r="9732" b="0"/>
            <a:stretch>
              <a:fillRect/>
            </a:stretch>
          </p:blipFill>
          <p:spPr>
            <a:xfrm flipH="false" flipV="false">
              <a:off x="0" y="0"/>
              <a:ext cx="10437883" cy="13716000"/>
            </a:xfrm>
            <a:prstGeom prst="rect">
              <a:avLst/>
            </a:prstGeom>
          </p:spPr>
        </p:pic>
      </p:grpSp>
      <p:sp>
        <p:nvSpPr>
          <p:cNvPr name="TextBox 4" id="4"/>
          <p:cNvSpPr txBox="true"/>
          <p:nvPr/>
        </p:nvSpPr>
        <p:spPr>
          <a:xfrm rot="0">
            <a:off x="9936366" y="522638"/>
            <a:ext cx="7152251" cy="806450"/>
          </a:xfrm>
          <a:prstGeom prst="rect">
            <a:avLst/>
          </a:prstGeom>
        </p:spPr>
        <p:txBody>
          <a:bodyPr anchor="t" rtlCol="false" tIns="0" lIns="0" bIns="0" rIns="0">
            <a:spAutoFit/>
          </a:bodyPr>
          <a:lstStyle/>
          <a:p>
            <a:pPr algn="l">
              <a:lnSpc>
                <a:spcPts val="5350"/>
              </a:lnSpc>
            </a:pPr>
            <a:r>
              <a:rPr lang="en-US" sz="5000" spc="150">
                <a:solidFill>
                  <a:srgbClr val="84776C"/>
                </a:solidFill>
                <a:latin typeface="The Seasons Light"/>
                <a:ea typeface="The Seasons Light"/>
                <a:cs typeface="The Seasons Light"/>
                <a:sym typeface="The Seasons Light"/>
              </a:rPr>
              <a:t>TABLE OF </a:t>
            </a:r>
            <a:r>
              <a:rPr lang="en-US" sz="5000" spc="150">
                <a:solidFill>
                  <a:srgbClr val="84776C"/>
                </a:solidFill>
                <a:latin typeface="The Seasons Light"/>
                <a:ea typeface="The Seasons Light"/>
                <a:cs typeface="The Seasons Light"/>
                <a:sym typeface="The Seasons Light"/>
              </a:rPr>
              <a:t>CONTENTS</a:t>
            </a:r>
          </a:p>
        </p:txBody>
      </p:sp>
      <p:sp>
        <p:nvSpPr>
          <p:cNvPr name="TextBox 5" id="5"/>
          <p:cNvSpPr txBox="true"/>
          <p:nvPr/>
        </p:nvSpPr>
        <p:spPr>
          <a:xfrm rot="0">
            <a:off x="10612041" y="1484422"/>
            <a:ext cx="5800900" cy="8845550"/>
          </a:xfrm>
          <a:prstGeom prst="rect">
            <a:avLst/>
          </a:prstGeom>
        </p:spPr>
        <p:txBody>
          <a:bodyPr anchor="t" rtlCol="false" tIns="0" lIns="0" bIns="0" rIns="0">
            <a:spAutoFit/>
          </a:bodyPr>
          <a:lstStyle/>
          <a:p>
            <a:pPr algn="l">
              <a:lnSpc>
                <a:spcPts val="4179"/>
              </a:lnSpc>
            </a:pPr>
            <a:r>
              <a:rPr lang="en-US" sz="1899" spc="121">
                <a:solidFill>
                  <a:srgbClr val="84776C"/>
                </a:solidFill>
                <a:latin typeface="Visby"/>
                <a:ea typeface="Visby"/>
                <a:cs typeface="Visby"/>
                <a:sym typeface="Visby"/>
              </a:rPr>
              <a:t>Company Overview</a:t>
            </a:r>
          </a:p>
          <a:p>
            <a:pPr algn="l">
              <a:lnSpc>
                <a:spcPts val="4179"/>
              </a:lnSpc>
            </a:pPr>
            <a:r>
              <a:rPr lang="en-US" sz="1899" spc="121">
                <a:solidFill>
                  <a:srgbClr val="84776C"/>
                </a:solidFill>
                <a:latin typeface="Visby"/>
                <a:ea typeface="Visby"/>
                <a:cs typeface="Visby"/>
                <a:sym typeface="Visby"/>
              </a:rPr>
              <a:t>Company History</a:t>
            </a:r>
          </a:p>
          <a:p>
            <a:pPr algn="l">
              <a:lnSpc>
                <a:spcPts val="4179"/>
              </a:lnSpc>
            </a:pPr>
            <a:r>
              <a:rPr lang="en-US" sz="1899" spc="121">
                <a:solidFill>
                  <a:srgbClr val="84776C"/>
                </a:solidFill>
                <a:latin typeface="Visby"/>
                <a:ea typeface="Visby"/>
                <a:cs typeface="Visby"/>
                <a:sym typeface="Visby"/>
              </a:rPr>
              <a:t>Executive Summary</a:t>
            </a:r>
          </a:p>
          <a:p>
            <a:pPr algn="l">
              <a:lnSpc>
                <a:spcPts val="4179"/>
              </a:lnSpc>
            </a:pPr>
            <a:r>
              <a:rPr lang="en-US" sz="1899" spc="121">
                <a:solidFill>
                  <a:srgbClr val="84776C"/>
                </a:solidFill>
                <a:latin typeface="Visby"/>
                <a:ea typeface="Visby"/>
                <a:cs typeface="Visby"/>
                <a:sym typeface="Visby"/>
              </a:rPr>
              <a:t>Market Overview &amp; Competitive Landscape</a:t>
            </a:r>
          </a:p>
          <a:p>
            <a:pPr algn="l">
              <a:lnSpc>
                <a:spcPts val="4179"/>
              </a:lnSpc>
            </a:pPr>
            <a:r>
              <a:rPr lang="en-US" sz="1899" spc="121">
                <a:solidFill>
                  <a:srgbClr val="84776C"/>
                </a:solidFill>
                <a:latin typeface="Visby"/>
                <a:ea typeface="Visby"/>
                <a:cs typeface="Visby"/>
                <a:sym typeface="Visby"/>
              </a:rPr>
              <a:t>Key Analysis Attributes</a:t>
            </a:r>
          </a:p>
          <a:p>
            <a:pPr algn="l">
              <a:lnSpc>
                <a:spcPts val="4179"/>
              </a:lnSpc>
            </a:pPr>
            <a:r>
              <a:rPr lang="en-US" sz="1899" spc="121">
                <a:solidFill>
                  <a:srgbClr val="84776C"/>
                </a:solidFill>
                <a:latin typeface="Visby"/>
                <a:ea typeface="Visby"/>
                <a:cs typeface="Visby"/>
                <a:sym typeface="Visby"/>
              </a:rPr>
              <a:t>Data Collection Strategies</a:t>
            </a:r>
          </a:p>
          <a:p>
            <a:pPr algn="l">
              <a:lnSpc>
                <a:spcPts val="4179"/>
              </a:lnSpc>
            </a:pPr>
            <a:r>
              <a:rPr lang="en-US" sz="1899" spc="121">
                <a:solidFill>
                  <a:srgbClr val="84776C"/>
                </a:solidFill>
                <a:latin typeface="Visby"/>
                <a:ea typeface="Visby"/>
                <a:cs typeface="Visby"/>
                <a:sym typeface="Visby"/>
              </a:rPr>
              <a:t>Respondent Overview</a:t>
            </a:r>
          </a:p>
          <a:p>
            <a:pPr algn="l">
              <a:lnSpc>
                <a:spcPts val="4179"/>
              </a:lnSpc>
            </a:pPr>
            <a:r>
              <a:rPr lang="en-US" sz="1899" spc="121">
                <a:solidFill>
                  <a:srgbClr val="84776C"/>
                </a:solidFill>
                <a:latin typeface="Visby"/>
                <a:ea typeface="Visby"/>
                <a:cs typeface="Visby"/>
                <a:sym typeface="Visby"/>
              </a:rPr>
              <a:t>Principal Component Analysis (PCA)</a:t>
            </a:r>
          </a:p>
          <a:p>
            <a:pPr algn="l">
              <a:lnSpc>
                <a:spcPts val="4179"/>
              </a:lnSpc>
            </a:pPr>
            <a:r>
              <a:rPr lang="en-US" sz="1899" spc="121">
                <a:solidFill>
                  <a:srgbClr val="84776C"/>
                </a:solidFill>
                <a:latin typeface="Visby"/>
                <a:ea typeface="Visby"/>
                <a:cs typeface="Visby"/>
                <a:sym typeface="Visby"/>
              </a:rPr>
              <a:t>Perceptual Data Analysis</a:t>
            </a:r>
          </a:p>
          <a:p>
            <a:pPr algn="l">
              <a:lnSpc>
                <a:spcPts val="4179"/>
              </a:lnSpc>
            </a:pPr>
            <a:r>
              <a:rPr lang="en-US" sz="1899" spc="121">
                <a:solidFill>
                  <a:srgbClr val="84776C"/>
                </a:solidFill>
                <a:latin typeface="Visby"/>
                <a:ea typeface="Visby"/>
                <a:cs typeface="Visby"/>
                <a:sym typeface="Visby"/>
              </a:rPr>
              <a:t>Preference Data Analysis</a:t>
            </a:r>
          </a:p>
          <a:p>
            <a:pPr algn="l">
              <a:lnSpc>
                <a:spcPts val="4179"/>
              </a:lnSpc>
            </a:pPr>
            <a:r>
              <a:rPr lang="en-US" sz="1899" spc="121">
                <a:solidFill>
                  <a:srgbClr val="84776C"/>
                </a:solidFill>
                <a:latin typeface="Visby"/>
                <a:ea typeface="Visby"/>
                <a:cs typeface="Visby"/>
                <a:sym typeface="Visby"/>
              </a:rPr>
              <a:t>Segmentation Analysis</a:t>
            </a:r>
          </a:p>
          <a:p>
            <a:pPr algn="l">
              <a:lnSpc>
                <a:spcPts val="4179"/>
              </a:lnSpc>
            </a:pPr>
            <a:r>
              <a:rPr lang="en-US" sz="1899" spc="121">
                <a:solidFill>
                  <a:srgbClr val="84776C"/>
                </a:solidFill>
                <a:latin typeface="Visby"/>
                <a:ea typeface="Visby"/>
                <a:cs typeface="Visby"/>
                <a:sym typeface="Visby"/>
              </a:rPr>
              <a:t>SWOT Analysis</a:t>
            </a:r>
          </a:p>
          <a:p>
            <a:pPr algn="l">
              <a:lnSpc>
                <a:spcPts val="4179"/>
              </a:lnSpc>
            </a:pPr>
            <a:r>
              <a:rPr lang="en-US" sz="1899" spc="121">
                <a:solidFill>
                  <a:srgbClr val="84776C"/>
                </a:solidFill>
                <a:latin typeface="Visby"/>
                <a:ea typeface="Visby"/>
                <a:cs typeface="Visby"/>
                <a:sym typeface="Visby"/>
              </a:rPr>
              <a:t>Strategic Recommendations</a:t>
            </a:r>
          </a:p>
          <a:p>
            <a:pPr algn="l">
              <a:lnSpc>
                <a:spcPts val="4179"/>
              </a:lnSpc>
            </a:pPr>
            <a:r>
              <a:rPr lang="en-US" sz="1899" spc="121">
                <a:solidFill>
                  <a:srgbClr val="84776C"/>
                </a:solidFill>
                <a:latin typeface="Visby"/>
                <a:ea typeface="Visby"/>
                <a:cs typeface="Visby"/>
                <a:sym typeface="Visby"/>
              </a:rPr>
              <a:t>Action Plan</a:t>
            </a:r>
          </a:p>
          <a:p>
            <a:pPr algn="l">
              <a:lnSpc>
                <a:spcPts val="4179"/>
              </a:lnSpc>
            </a:pPr>
            <a:r>
              <a:rPr lang="en-US" sz="1899" spc="121">
                <a:solidFill>
                  <a:srgbClr val="84776C"/>
                </a:solidFill>
                <a:latin typeface="Visby"/>
                <a:ea typeface="Visby"/>
                <a:cs typeface="Visby"/>
                <a:sym typeface="Visby"/>
              </a:rPr>
              <a:t>Key Challenges</a:t>
            </a:r>
          </a:p>
          <a:p>
            <a:pPr algn="l">
              <a:lnSpc>
                <a:spcPts val="4179"/>
              </a:lnSpc>
            </a:pPr>
            <a:r>
              <a:rPr lang="en-US" sz="1899" spc="121">
                <a:solidFill>
                  <a:srgbClr val="84776C"/>
                </a:solidFill>
                <a:latin typeface="Visby"/>
                <a:ea typeface="Visby"/>
                <a:cs typeface="Visby"/>
                <a:sym typeface="Visby"/>
              </a:rPr>
              <a:t>Key Takeaways</a:t>
            </a:r>
          </a:p>
          <a:p>
            <a:pPr algn="l">
              <a:lnSpc>
                <a:spcPts val="4179"/>
              </a:lnSpc>
            </a:pPr>
          </a:p>
        </p:txBody>
      </p:sp>
      <p:sp>
        <p:nvSpPr>
          <p:cNvPr name="TextBox 6" id="6"/>
          <p:cNvSpPr txBox="true"/>
          <p:nvPr/>
        </p:nvSpPr>
        <p:spPr>
          <a:xfrm rot="0">
            <a:off x="9936366" y="1484422"/>
            <a:ext cx="444765" cy="8321675"/>
          </a:xfrm>
          <a:prstGeom prst="rect">
            <a:avLst/>
          </a:prstGeom>
        </p:spPr>
        <p:txBody>
          <a:bodyPr anchor="t" rtlCol="false" tIns="0" lIns="0" bIns="0" rIns="0">
            <a:spAutoFit/>
          </a:bodyPr>
          <a:lstStyle/>
          <a:p>
            <a:pPr algn="l">
              <a:lnSpc>
                <a:spcPts val="4179"/>
              </a:lnSpc>
            </a:pPr>
            <a:r>
              <a:rPr lang="en-US" sz="1899" spc="121">
                <a:solidFill>
                  <a:srgbClr val="84776C"/>
                </a:solidFill>
                <a:latin typeface="Visby"/>
                <a:ea typeface="Visby"/>
                <a:cs typeface="Visby"/>
                <a:sym typeface="Visby"/>
              </a:rPr>
              <a:t>3</a:t>
            </a:r>
          </a:p>
          <a:p>
            <a:pPr algn="l">
              <a:lnSpc>
                <a:spcPts val="4179"/>
              </a:lnSpc>
            </a:pPr>
            <a:r>
              <a:rPr lang="en-US" sz="1899" spc="121">
                <a:solidFill>
                  <a:srgbClr val="84776C"/>
                </a:solidFill>
                <a:latin typeface="Visby"/>
                <a:ea typeface="Visby"/>
                <a:cs typeface="Visby"/>
                <a:sym typeface="Visby"/>
              </a:rPr>
              <a:t>4</a:t>
            </a:r>
          </a:p>
          <a:p>
            <a:pPr algn="l">
              <a:lnSpc>
                <a:spcPts val="4179"/>
              </a:lnSpc>
            </a:pPr>
            <a:r>
              <a:rPr lang="en-US" sz="1899" spc="121">
                <a:solidFill>
                  <a:srgbClr val="84776C"/>
                </a:solidFill>
                <a:latin typeface="Visby"/>
                <a:ea typeface="Visby"/>
                <a:cs typeface="Visby"/>
                <a:sym typeface="Visby"/>
              </a:rPr>
              <a:t>5</a:t>
            </a:r>
          </a:p>
          <a:p>
            <a:pPr algn="l">
              <a:lnSpc>
                <a:spcPts val="4179"/>
              </a:lnSpc>
            </a:pPr>
            <a:r>
              <a:rPr lang="en-US" sz="1899" spc="121">
                <a:solidFill>
                  <a:srgbClr val="84776C"/>
                </a:solidFill>
                <a:latin typeface="Visby"/>
                <a:ea typeface="Visby"/>
                <a:cs typeface="Visby"/>
                <a:sym typeface="Visby"/>
              </a:rPr>
              <a:t>6</a:t>
            </a:r>
          </a:p>
          <a:p>
            <a:pPr algn="l">
              <a:lnSpc>
                <a:spcPts val="4179"/>
              </a:lnSpc>
            </a:pPr>
            <a:r>
              <a:rPr lang="en-US" sz="1899" spc="121">
                <a:solidFill>
                  <a:srgbClr val="84776C"/>
                </a:solidFill>
                <a:latin typeface="Visby"/>
                <a:ea typeface="Visby"/>
                <a:cs typeface="Visby"/>
                <a:sym typeface="Visby"/>
              </a:rPr>
              <a:t>7</a:t>
            </a:r>
          </a:p>
          <a:p>
            <a:pPr algn="l">
              <a:lnSpc>
                <a:spcPts val="4179"/>
              </a:lnSpc>
            </a:pPr>
            <a:r>
              <a:rPr lang="en-US" sz="1899" spc="121">
                <a:solidFill>
                  <a:srgbClr val="84776C"/>
                </a:solidFill>
                <a:latin typeface="Visby"/>
                <a:ea typeface="Visby"/>
                <a:cs typeface="Visby"/>
                <a:sym typeface="Visby"/>
              </a:rPr>
              <a:t>8</a:t>
            </a:r>
          </a:p>
          <a:p>
            <a:pPr algn="l">
              <a:lnSpc>
                <a:spcPts val="4179"/>
              </a:lnSpc>
            </a:pPr>
            <a:r>
              <a:rPr lang="en-US" sz="1899" spc="121">
                <a:solidFill>
                  <a:srgbClr val="84776C"/>
                </a:solidFill>
                <a:latin typeface="Visby"/>
                <a:ea typeface="Visby"/>
                <a:cs typeface="Visby"/>
                <a:sym typeface="Visby"/>
              </a:rPr>
              <a:t>9</a:t>
            </a:r>
          </a:p>
          <a:p>
            <a:pPr algn="l">
              <a:lnSpc>
                <a:spcPts val="4179"/>
              </a:lnSpc>
            </a:pPr>
            <a:r>
              <a:rPr lang="en-US" sz="1899" spc="121">
                <a:solidFill>
                  <a:srgbClr val="84776C"/>
                </a:solidFill>
                <a:latin typeface="Visby"/>
                <a:ea typeface="Visby"/>
                <a:cs typeface="Visby"/>
                <a:sym typeface="Visby"/>
              </a:rPr>
              <a:t>10</a:t>
            </a:r>
          </a:p>
          <a:p>
            <a:pPr algn="l">
              <a:lnSpc>
                <a:spcPts val="4179"/>
              </a:lnSpc>
            </a:pPr>
            <a:r>
              <a:rPr lang="en-US" sz="1899" spc="121">
                <a:solidFill>
                  <a:srgbClr val="84776C"/>
                </a:solidFill>
                <a:latin typeface="Visby"/>
                <a:ea typeface="Visby"/>
                <a:cs typeface="Visby"/>
                <a:sym typeface="Visby"/>
              </a:rPr>
              <a:t>11</a:t>
            </a:r>
          </a:p>
          <a:p>
            <a:pPr algn="l">
              <a:lnSpc>
                <a:spcPts val="4179"/>
              </a:lnSpc>
            </a:pPr>
            <a:r>
              <a:rPr lang="en-US" sz="1899" spc="121">
                <a:solidFill>
                  <a:srgbClr val="84776C"/>
                </a:solidFill>
                <a:latin typeface="Visby"/>
                <a:ea typeface="Visby"/>
                <a:cs typeface="Visby"/>
                <a:sym typeface="Visby"/>
              </a:rPr>
              <a:t>12</a:t>
            </a:r>
          </a:p>
          <a:p>
            <a:pPr algn="l">
              <a:lnSpc>
                <a:spcPts val="4179"/>
              </a:lnSpc>
            </a:pPr>
            <a:r>
              <a:rPr lang="en-US" sz="1899" spc="121">
                <a:solidFill>
                  <a:srgbClr val="84776C"/>
                </a:solidFill>
                <a:latin typeface="Visby"/>
                <a:ea typeface="Visby"/>
                <a:cs typeface="Visby"/>
                <a:sym typeface="Visby"/>
              </a:rPr>
              <a:t>13</a:t>
            </a:r>
          </a:p>
          <a:p>
            <a:pPr algn="l">
              <a:lnSpc>
                <a:spcPts val="4179"/>
              </a:lnSpc>
            </a:pPr>
            <a:r>
              <a:rPr lang="en-US" sz="1899" spc="121">
                <a:solidFill>
                  <a:srgbClr val="84776C"/>
                </a:solidFill>
                <a:latin typeface="Visby"/>
                <a:ea typeface="Visby"/>
                <a:cs typeface="Visby"/>
                <a:sym typeface="Visby"/>
              </a:rPr>
              <a:t>14</a:t>
            </a:r>
          </a:p>
          <a:p>
            <a:pPr algn="l">
              <a:lnSpc>
                <a:spcPts val="4179"/>
              </a:lnSpc>
            </a:pPr>
            <a:r>
              <a:rPr lang="en-US" sz="1899" spc="121">
                <a:solidFill>
                  <a:srgbClr val="84776C"/>
                </a:solidFill>
                <a:latin typeface="Visby"/>
                <a:ea typeface="Visby"/>
                <a:cs typeface="Visby"/>
                <a:sym typeface="Visby"/>
              </a:rPr>
              <a:t>15</a:t>
            </a:r>
          </a:p>
          <a:p>
            <a:pPr algn="l">
              <a:lnSpc>
                <a:spcPts val="4179"/>
              </a:lnSpc>
            </a:pPr>
            <a:r>
              <a:rPr lang="en-US" sz="1899" spc="121">
                <a:solidFill>
                  <a:srgbClr val="84776C"/>
                </a:solidFill>
                <a:latin typeface="Visby"/>
                <a:ea typeface="Visby"/>
                <a:cs typeface="Visby"/>
                <a:sym typeface="Visby"/>
              </a:rPr>
              <a:t>16</a:t>
            </a:r>
          </a:p>
          <a:p>
            <a:pPr algn="l">
              <a:lnSpc>
                <a:spcPts val="4179"/>
              </a:lnSpc>
            </a:pPr>
            <a:r>
              <a:rPr lang="en-US" sz="1899" spc="121">
                <a:solidFill>
                  <a:srgbClr val="84776C"/>
                </a:solidFill>
                <a:latin typeface="Visby"/>
                <a:ea typeface="Visby"/>
                <a:cs typeface="Visby"/>
                <a:sym typeface="Visby"/>
              </a:rPr>
              <a:t>17</a:t>
            </a:r>
          </a:p>
          <a:p>
            <a:pPr algn="l">
              <a:lnSpc>
                <a:spcPts val="4179"/>
              </a:lnSpc>
            </a:pPr>
            <a:r>
              <a:rPr lang="en-US" sz="1899" spc="121">
                <a:solidFill>
                  <a:srgbClr val="84776C"/>
                </a:solidFill>
                <a:latin typeface="Visby"/>
                <a:ea typeface="Visby"/>
                <a:cs typeface="Visby"/>
                <a:sym typeface="Visby"/>
              </a:rPr>
              <a:t>18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p:nvPr/>
        </p:nvGrpSpPr>
        <p:grpSpPr>
          <a:xfrm rot="0">
            <a:off x="9781662" y="0"/>
            <a:ext cx="8506338" cy="10287000"/>
            <a:chOff x="0" y="0"/>
            <a:chExt cx="2240352" cy="2709333"/>
          </a:xfrm>
        </p:grpSpPr>
        <p:sp>
          <p:nvSpPr>
            <p:cNvPr name="Freeform 3" id="3"/>
            <p:cNvSpPr/>
            <p:nvPr/>
          </p:nvSpPr>
          <p:spPr>
            <a:xfrm flipH="false" flipV="false" rot="0">
              <a:off x="0" y="0"/>
              <a:ext cx="2240352" cy="2709333"/>
            </a:xfrm>
            <a:custGeom>
              <a:avLst/>
              <a:gdLst/>
              <a:ahLst/>
              <a:cxnLst/>
              <a:rect r="r" b="b" t="t" l="l"/>
              <a:pathLst>
                <a:path h="2709333" w="2240352">
                  <a:moveTo>
                    <a:pt x="0" y="0"/>
                  </a:moveTo>
                  <a:lnTo>
                    <a:pt x="2240352" y="0"/>
                  </a:lnTo>
                  <a:lnTo>
                    <a:pt x="2240352" y="2709333"/>
                  </a:lnTo>
                  <a:lnTo>
                    <a:pt x="0" y="2709333"/>
                  </a:lnTo>
                  <a:close/>
                </a:path>
              </a:pathLst>
            </a:custGeom>
            <a:solidFill>
              <a:srgbClr val="3C3C3C"/>
            </a:solidFill>
          </p:spPr>
        </p:sp>
        <p:sp>
          <p:nvSpPr>
            <p:cNvPr name="TextBox 4" id="4"/>
            <p:cNvSpPr txBox="true"/>
            <p:nvPr/>
          </p:nvSpPr>
          <p:spPr>
            <a:xfrm>
              <a:off x="0" y="38100"/>
              <a:ext cx="2240352" cy="2671233"/>
            </a:xfrm>
            <a:prstGeom prst="rect">
              <a:avLst/>
            </a:prstGeom>
          </p:spPr>
          <p:txBody>
            <a:bodyPr anchor="ctr" rtlCol="false" tIns="50800" lIns="50800" bIns="50800" rIns="50800"/>
            <a:lstStyle/>
            <a:p>
              <a:pPr algn="ctr">
                <a:lnSpc>
                  <a:spcPts val="2689"/>
                </a:lnSpc>
              </a:pPr>
            </a:p>
          </p:txBody>
        </p:sp>
      </p:grpSp>
      <p:sp>
        <p:nvSpPr>
          <p:cNvPr name="Freeform 5" id="5"/>
          <p:cNvSpPr/>
          <p:nvPr/>
        </p:nvSpPr>
        <p:spPr>
          <a:xfrm flipH="false" flipV="false" rot="0">
            <a:off x="10573370" y="0"/>
            <a:ext cx="9965806" cy="9965806"/>
          </a:xfrm>
          <a:custGeom>
            <a:avLst/>
            <a:gdLst/>
            <a:ahLst/>
            <a:cxnLst/>
            <a:rect r="r" b="b" t="t" l="l"/>
            <a:pathLst>
              <a:path h="9965806" w="9965806">
                <a:moveTo>
                  <a:pt x="0" y="0"/>
                </a:moveTo>
                <a:lnTo>
                  <a:pt x="9965806" y="0"/>
                </a:lnTo>
                <a:lnTo>
                  <a:pt x="9965806" y="9965806"/>
                </a:lnTo>
                <a:lnTo>
                  <a:pt x="0" y="9965806"/>
                </a:lnTo>
                <a:lnTo>
                  <a:pt x="0" y="0"/>
                </a:lnTo>
                <a:close/>
              </a:path>
            </a:pathLst>
          </a:custGeom>
          <a:blipFill>
            <a:blip r:embed="rId3">
              <a:alphaModFix amt="42000"/>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004319" y="1028700"/>
            <a:ext cx="6254981" cy="3639972"/>
            <a:chOff x="0" y="0"/>
            <a:chExt cx="8339974" cy="4853297"/>
          </a:xfrm>
        </p:grpSpPr>
        <p:pic>
          <p:nvPicPr>
            <p:cNvPr name="Picture 7" id="7"/>
            <p:cNvPicPr>
              <a:picLocks noChangeAspect="true"/>
            </p:cNvPicPr>
            <p:nvPr/>
          </p:nvPicPr>
          <p:blipFill>
            <a:blip r:embed="rId5"/>
            <a:srcRect l="0" t="20903" r="0" b="20903"/>
            <a:stretch>
              <a:fillRect/>
            </a:stretch>
          </p:blipFill>
          <p:spPr>
            <a:xfrm flipH="false" flipV="false">
              <a:off x="0" y="0"/>
              <a:ext cx="8339974" cy="4853297"/>
            </a:xfrm>
            <a:prstGeom prst="rect">
              <a:avLst/>
            </a:prstGeom>
          </p:spPr>
        </p:pic>
      </p:grpSp>
      <p:sp>
        <p:nvSpPr>
          <p:cNvPr name="TextBox 8" id="8"/>
          <p:cNvSpPr txBox="true"/>
          <p:nvPr/>
        </p:nvSpPr>
        <p:spPr>
          <a:xfrm rot="0">
            <a:off x="1028700" y="922675"/>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EST. 2016</a:t>
            </a:r>
          </a:p>
        </p:txBody>
      </p:sp>
      <p:sp>
        <p:nvSpPr>
          <p:cNvPr name="TextBox 9" id="9"/>
          <p:cNvSpPr txBox="true"/>
          <p:nvPr/>
        </p:nvSpPr>
        <p:spPr>
          <a:xfrm rot="0">
            <a:off x="1028700" y="9145759"/>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3</a:t>
            </a:r>
          </a:p>
        </p:txBody>
      </p:sp>
      <p:sp>
        <p:nvSpPr>
          <p:cNvPr name="TextBox 10" id="10"/>
          <p:cNvSpPr txBox="true"/>
          <p:nvPr/>
        </p:nvSpPr>
        <p:spPr>
          <a:xfrm rot="0">
            <a:off x="1028700" y="4404966"/>
            <a:ext cx="7939695" cy="5067300"/>
          </a:xfrm>
          <a:prstGeom prst="rect">
            <a:avLst/>
          </a:prstGeom>
        </p:spPr>
        <p:txBody>
          <a:bodyPr anchor="t" rtlCol="false" tIns="0" lIns="0" bIns="0" rIns="0">
            <a:spAutoFit/>
          </a:bodyPr>
          <a:lstStyle/>
          <a:p>
            <a:pPr algn="l">
              <a:lnSpc>
                <a:spcPts val="2884"/>
              </a:lnSpc>
            </a:pPr>
            <a:r>
              <a:rPr lang="en-US" sz="2403" spc="240">
                <a:solidFill>
                  <a:srgbClr val="84776C"/>
                </a:solidFill>
                <a:latin typeface="Visby"/>
                <a:ea typeface="Visby"/>
                <a:cs typeface="Visby"/>
                <a:sym typeface="Visby"/>
              </a:rPr>
              <a:t>Zudio, a fast-fashion retailer known for its affordable yet trendy apparel, has rapidly grown in India’s tier 2 and tier 3 cities.</a:t>
            </a:r>
          </a:p>
          <a:p>
            <a:pPr algn="l">
              <a:lnSpc>
                <a:spcPts val="2884"/>
              </a:lnSpc>
            </a:pPr>
          </a:p>
          <a:p>
            <a:pPr algn="l">
              <a:lnSpc>
                <a:spcPts val="2884"/>
              </a:lnSpc>
            </a:pPr>
            <a:r>
              <a:rPr lang="en-US" sz="2403" spc="240">
                <a:solidFill>
                  <a:srgbClr val="84776C"/>
                </a:solidFill>
                <a:latin typeface="Visby"/>
                <a:ea typeface="Visby"/>
                <a:cs typeface="Visby"/>
                <a:sym typeface="Visby"/>
              </a:rPr>
              <a:t>In recent years (post 2020) , Zudio has expanded rapidly, with over 668 stores* in 274 cities across India as of February 2025. The brand has been able to effectively compete in the market with local and global brands in the value retail segment. </a:t>
            </a:r>
          </a:p>
          <a:p>
            <a:pPr algn="l">
              <a:lnSpc>
                <a:spcPts val="2884"/>
              </a:lnSpc>
            </a:pPr>
          </a:p>
          <a:p>
            <a:pPr algn="l">
              <a:lnSpc>
                <a:spcPts val="2884"/>
              </a:lnSpc>
            </a:pPr>
            <a:r>
              <a:rPr lang="en-US" sz="2403" spc="240">
                <a:solidFill>
                  <a:srgbClr val="84776C"/>
                </a:solidFill>
                <a:latin typeface="Visby"/>
                <a:ea typeface="Visby"/>
                <a:cs typeface="Visby"/>
                <a:sym typeface="Visby"/>
              </a:rPr>
              <a:t>(*Official Zudio Store Locator data)</a:t>
            </a:r>
          </a:p>
          <a:p>
            <a:pPr algn="l">
              <a:lnSpc>
                <a:spcPts val="2884"/>
              </a:lnSpc>
            </a:pPr>
          </a:p>
          <a:p>
            <a:pPr algn="l">
              <a:lnSpc>
                <a:spcPts val="2884"/>
              </a:lnSpc>
            </a:pPr>
          </a:p>
        </p:txBody>
      </p:sp>
      <p:sp>
        <p:nvSpPr>
          <p:cNvPr name="TextBox 11" id="11"/>
          <p:cNvSpPr txBox="true"/>
          <p:nvPr/>
        </p:nvSpPr>
        <p:spPr>
          <a:xfrm rot="0">
            <a:off x="1028700" y="1269971"/>
            <a:ext cx="7443490" cy="3134995"/>
          </a:xfrm>
          <a:prstGeom prst="rect">
            <a:avLst/>
          </a:prstGeom>
        </p:spPr>
        <p:txBody>
          <a:bodyPr anchor="t" rtlCol="false" tIns="0" lIns="0" bIns="0" rIns="0">
            <a:spAutoFit/>
          </a:bodyPr>
          <a:lstStyle/>
          <a:p>
            <a:pPr algn="l">
              <a:lnSpc>
                <a:spcPts val="7489"/>
              </a:lnSpc>
            </a:pPr>
            <a:r>
              <a:rPr lang="en-US" sz="6999" spc="349">
                <a:solidFill>
                  <a:srgbClr val="84776C"/>
                </a:solidFill>
                <a:latin typeface="The Seasons Light"/>
                <a:ea typeface="The Seasons Light"/>
                <a:cs typeface="The Seasons Light"/>
                <a:sym typeface="The Seasons Light"/>
              </a:rPr>
              <a:t>COMPANY OVERVIEW</a:t>
            </a:r>
          </a:p>
          <a:p>
            <a:pPr algn="l">
              <a:lnSpc>
                <a:spcPts val="748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507758"/>
            <a:chOff x="0" y="0"/>
            <a:chExt cx="24384000" cy="4677010"/>
          </a:xfrm>
        </p:grpSpPr>
        <p:pic>
          <p:nvPicPr>
            <p:cNvPr name="Picture 3" id="3"/>
            <p:cNvPicPr>
              <a:picLocks noChangeAspect="true"/>
            </p:cNvPicPr>
            <p:nvPr/>
          </p:nvPicPr>
          <p:blipFill>
            <a:blip r:embed="rId3"/>
            <a:srcRect l="0" t="40244" r="0" b="46968"/>
            <a:stretch>
              <a:fillRect/>
            </a:stretch>
          </p:blipFill>
          <p:spPr>
            <a:xfrm flipH="false" flipV="false">
              <a:off x="0" y="0"/>
              <a:ext cx="24384000" cy="4677010"/>
            </a:xfrm>
            <a:prstGeom prst="rect">
              <a:avLst/>
            </a:prstGeom>
          </p:spPr>
        </p:pic>
      </p:grpSp>
      <p:sp>
        <p:nvSpPr>
          <p:cNvPr name="TextBox 4" id="4"/>
          <p:cNvSpPr txBox="true"/>
          <p:nvPr/>
        </p:nvSpPr>
        <p:spPr>
          <a:xfrm rot="0">
            <a:off x="14463802" y="9145759"/>
            <a:ext cx="2795498" cy="237617"/>
          </a:xfrm>
          <a:prstGeom prst="rect">
            <a:avLst/>
          </a:prstGeom>
        </p:spPr>
        <p:txBody>
          <a:bodyPr anchor="t" rtlCol="false" tIns="0" lIns="0" bIns="0" rIns="0">
            <a:spAutoFit/>
          </a:bodyPr>
          <a:lstStyle/>
          <a:p>
            <a:pPr algn="r">
              <a:lnSpc>
                <a:spcPts val="1818"/>
              </a:lnSpc>
            </a:pPr>
            <a:r>
              <a:rPr lang="en-US" sz="1699" spc="169">
                <a:solidFill>
                  <a:srgbClr val="84776C"/>
                </a:solidFill>
                <a:latin typeface="Visby"/>
                <a:ea typeface="Visby"/>
                <a:cs typeface="Visby"/>
                <a:sym typeface="Visby"/>
              </a:rPr>
              <a:t>PAGE 4</a:t>
            </a:r>
          </a:p>
        </p:txBody>
      </p:sp>
      <p:sp>
        <p:nvSpPr>
          <p:cNvPr name="TextBox 5" id="5"/>
          <p:cNvSpPr txBox="true"/>
          <p:nvPr/>
        </p:nvSpPr>
        <p:spPr>
          <a:xfrm rot="0">
            <a:off x="1483999" y="7197642"/>
            <a:ext cx="7102633" cy="2171700"/>
          </a:xfrm>
          <a:prstGeom prst="rect">
            <a:avLst/>
          </a:prstGeom>
        </p:spPr>
        <p:txBody>
          <a:bodyPr anchor="t" rtlCol="false" tIns="0" lIns="0" bIns="0" rIns="0">
            <a:spAutoFit/>
          </a:bodyPr>
          <a:lstStyle/>
          <a:p>
            <a:pPr algn="l">
              <a:lnSpc>
                <a:spcPts val="2884"/>
              </a:lnSpc>
            </a:pPr>
            <a:r>
              <a:rPr lang="en-US" sz="2403" spc="240">
                <a:solidFill>
                  <a:srgbClr val="84776C"/>
                </a:solidFill>
                <a:latin typeface="Visby"/>
                <a:ea typeface="Visby"/>
                <a:cs typeface="Visby"/>
                <a:sym typeface="Visby"/>
              </a:rPr>
              <a:t>Launched in 2016, Zudio aimed to provide affordable, trendy apparel across India. The first independent Zudio store opened in the fiscal year 2018 (FY18), marking the brand's initial foray into standalone retail.</a:t>
            </a:r>
          </a:p>
          <a:p>
            <a:pPr algn="l">
              <a:lnSpc>
                <a:spcPts val="2884"/>
              </a:lnSpc>
            </a:pPr>
          </a:p>
        </p:txBody>
      </p:sp>
      <p:sp>
        <p:nvSpPr>
          <p:cNvPr name="TextBox 6" id="6"/>
          <p:cNvSpPr txBox="true"/>
          <p:nvPr/>
        </p:nvSpPr>
        <p:spPr>
          <a:xfrm rot="0">
            <a:off x="9701368" y="7197642"/>
            <a:ext cx="7102633" cy="1447800"/>
          </a:xfrm>
          <a:prstGeom prst="rect">
            <a:avLst/>
          </a:prstGeom>
        </p:spPr>
        <p:txBody>
          <a:bodyPr anchor="t" rtlCol="false" tIns="0" lIns="0" bIns="0" rIns="0">
            <a:spAutoFit/>
          </a:bodyPr>
          <a:lstStyle/>
          <a:p>
            <a:pPr algn="l">
              <a:lnSpc>
                <a:spcPts val="2879"/>
              </a:lnSpc>
            </a:pPr>
            <a:r>
              <a:rPr lang="en-US" sz="2400" spc="240">
                <a:solidFill>
                  <a:srgbClr val="84776C"/>
                </a:solidFill>
                <a:latin typeface="Visby"/>
                <a:ea typeface="Visby"/>
                <a:cs typeface="Visby"/>
                <a:sym typeface="Visby"/>
              </a:rPr>
              <a:t>The brand's revenue surged to ₹32.6 billion (approximately $391 million), accounting for 42% of Trent's total revenue in in FY 2023-24</a:t>
            </a:r>
          </a:p>
        </p:txBody>
      </p:sp>
      <p:sp>
        <p:nvSpPr>
          <p:cNvPr name="TextBox 7" id="7"/>
          <p:cNvSpPr txBox="true"/>
          <p:nvPr/>
        </p:nvSpPr>
        <p:spPr>
          <a:xfrm rot="0">
            <a:off x="1483999" y="4351591"/>
            <a:ext cx="7976287" cy="1115695"/>
          </a:xfrm>
          <a:prstGeom prst="rect">
            <a:avLst/>
          </a:prstGeom>
        </p:spPr>
        <p:txBody>
          <a:bodyPr anchor="t" rtlCol="false" tIns="0" lIns="0" bIns="0" rIns="0">
            <a:spAutoFit/>
          </a:bodyPr>
          <a:lstStyle/>
          <a:p>
            <a:pPr algn="l">
              <a:lnSpc>
                <a:spcPts val="7489"/>
              </a:lnSpc>
            </a:pPr>
            <a:r>
              <a:rPr lang="en-US" sz="6999" spc="349">
                <a:solidFill>
                  <a:srgbClr val="84776C"/>
                </a:solidFill>
                <a:latin typeface="The Seasons Light"/>
                <a:ea typeface="The Seasons Light"/>
                <a:cs typeface="The Seasons Light"/>
                <a:sym typeface="The Seasons Light"/>
              </a:rPr>
              <a:t>OUR HISTORY</a:t>
            </a:r>
          </a:p>
        </p:txBody>
      </p:sp>
      <p:sp>
        <p:nvSpPr>
          <p:cNvPr name="TextBox 8" id="8"/>
          <p:cNvSpPr txBox="true"/>
          <p:nvPr/>
        </p:nvSpPr>
        <p:spPr>
          <a:xfrm rot="0">
            <a:off x="1483999" y="5824361"/>
            <a:ext cx="3782118" cy="421005"/>
          </a:xfrm>
          <a:prstGeom prst="rect">
            <a:avLst/>
          </a:prstGeom>
        </p:spPr>
        <p:txBody>
          <a:bodyPr anchor="t" rtlCol="false" tIns="0" lIns="0" bIns="0" rIns="0">
            <a:spAutoFit/>
          </a:bodyPr>
          <a:lstStyle/>
          <a:p>
            <a:pPr algn="l">
              <a:lnSpc>
                <a:spcPts val="3210"/>
              </a:lnSpc>
            </a:pPr>
            <a:r>
              <a:rPr lang="en-US" sz="3000" spc="150">
                <a:solidFill>
                  <a:srgbClr val="84776C"/>
                </a:solidFill>
                <a:latin typeface="Visby Light"/>
                <a:ea typeface="Visby Light"/>
                <a:cs typeface="Visby Light"/>
                <a:sym typeface="Visby Light"/>
              </a:rPr>
              <a:t>2016-2020</a:t>
            </a:r>
          </a:p>
        </p:txBody>
      </p:sp>
      <p:sp>
        <p:nvSpPr>
          <p:cNvPr name="TextBox 9" id="9"/>
          <p:cNvSpPr txBox="true"/>
          <p:nvPr/>
        </p:nvSpPr>
        <p:spPr>
          <a:xfrm rot="0">
            <a:off x="9701368" y="5824361"/>
            <a:ext cx="3782118" cy="421005"/>
          </a:xfrm>
          <a:prstGeom prst="rect">
            <a:avLst/>
          </a:prstGeom>
        </p:spPr>
        <p:txBody>
          <a:bodyPr anchor="t" rtlCol="false" tIns="0" lIns="0" bIns="0" rIns="0">
            <a:spAutoFit/>
          </a:bodyPr>
          <a:lstStyle/>
          <a:p>
            <a:pPr algn="l">
              <a:lnSpc>
                <a:spcPts val="3210"/>
              </a:lnSpc>
            </a:pPr>
            <a:r>
              <a:rPr lang="en-US" sz="3000" spc="150">
                <a:solidFill>
                  <a:srgbClr val="84776C"/>
                </a:solidFill>
                <a:latin typeface="Visby Light"/>
                <a:ea typeface="Visby Light"/>
                <a:cs typeface="Visby Light"/>
                <a:sym typeface="Visby Light"/>
              </a:rPr>
              <a:t>2021-Now</a:t>
            </a:r>
          </a:p>
        </p:txBody>
      </p:sp>
      <p:sp>
        <p:nvSpPr>
          <p:cNvPr name="TextBox 10" id="10"/>
          <p:cNvSpPr txBox="true"/>
          <p:nvPr/>
        </p:nvSpPr>
        <p:spPr>
          <a:xfrm rot="0">
            <a:off x="1483999" y="6489206"/>
            <a:ext cx="4656906" cy="237617"/>
          </a:xfrm>
          <a:prstGeom prst="rect">
            <a:avLst/>
          </a:prstGeom>
        </p:spPr>
        <p:txBody>
          <a:bodyPr anchor="t" rtlCol="false" tIns="0" lIns="0" bIns="0" rIns="0">
            <a:spAutoFit/>
          </a:bodyPr>
          <a:lstStyle/>
          <a:p>
            <a:pPr algn="ctr">
              <a:lnSpc>
                <a:spcPts val="1818"/>
              </a:lnSpc>
              <a:spcBef>
                <a:spcPct val="0"/>
              </a:spcBef>
            </a:pPr>
            <a:r>
              <a:rPr lang="en-US" sz="1699" spc="169">
                <a:solidFill>
                  <a:srgbClr val="84776C"/>
                </a:solidFill>
                <a:latin typeface="Visby"/>
                <a:ea typeface="Visby"/>
                <a:cs typeface="Visby"/>
                <a:sym typeface="Visby"/>
              </a:rPr>
              <a:t>ESTABLISHMENT AND EARLY EXPANSION</a:t>
            </a:r>
          </a:p>
        </p:txBody>
      </p:sp>
      <p:sp>
        <p:nvSpPr>
          <p:cNvPr name="TextBox 11" id="11"/>
          <p:cNvSpPr txBox="true"/>
          <p:nvPr/>
        </p:nvSpPr>
        <p:spPr>
          <a:xfrm rot="0">
            <a:off x="9701368" y="6489206"/>
            <a:ext cx="5012680" cy="237617"/>
          </a:xfrm>
          <a:prstGeom prst="rect">
            <a:avLst/>
          </a:prstGeom>
        </p:spPr>
        <p:txBody>
          <a:bodyPr anchor="t" rtlCol="false" tIns="0" lIns="0" bIns="0" rIns="0">
            <a:spAutoFit/>
          </a:bodyPr>
          <a:lstStyle/>
          <a:p>
            <a:pPr algn="ctr">
              <a:lnSpc>
                <a:spcPts val="1818"/>
              </a:lnSpc>
              <a:spcBef>
                <a:spcPct val="0"/>
              </a:spcBef>
            </a:pPr>
            <a:r>
              <a:rPr lang="en-US" sz="1699" spc="169">
                <a:solidFill>
                  <a:srgbClr val="84776C"/>
                </a:solidFill>
                <a:latin typeface="Visby"/>
                <a:ea typeface="Visby"/>
                <a:cs typeface="Visby"/>
                <a:sym typeface="Visby"/>
              </a:rPr>
              <a:t>EXPONENTIAL GROWTH &amp; JOURNEY AHEAD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p:nvPr/>
        </p:nvGrpSpPr>
        <p:grpSpPr>
          <a:xfrm rot="0">
            <a:off x="0" y="0"/>
            <a:ext cx="7895605" cy="10287000"/>
            <a:chOff x="0" y="0"/>
            <a:chExt cx="2079501" cy="2709333"/>
          </a:xfrm>
        </p:grpSpPr>
        <p:sp>
          <p:nvSpPr>
            <p:cNvPr name="Freeform 3" id="3"/>
            <p:cNvSpPr/>
            <p:nvPr/>
          </p:nvSpPr>
          <p:spPr>
            <a:xfrm flipH="false" flipV="false" rot="0">
              <a:off x="0" y="0"/>
              <a:ext cx="2079501" cy="2709333"/>
            </a:xfrm>
            <a:custGeom>
              <a:avLst/>
              <a:gdLst/>
              <a:ahLst/>
              <a:cxnLst/>
              <a:rect r="r" b="b" t="t" l="l"/>
              <a:pathLst>
                <a:path h="2709333" w="2079501">
                  <a:moveTo>
                    <a:pt x="0" y="0"/>
                  </a:moveTo>
                  <a:lnTo>
                    <a:pt x="2079501" y="0"/>
                  </a:lnTo>
                  <a:lnTo>
                    <a:pt x="2079501" y="2709333"/>
                  </a:lnTo>
                  <a:lnTo>
                    <a:pt x="0" y="2709333"/>
                  </a:lnTo>
                  <a:close/>
                </a:path>
              </a:pathLst>
            </a:custGeom>
            <a:solidFill>
              <a:srgbClr val="3C3C3C"/>
            </a:solidFill>
          </p:spPr>
        </p:sp>
        <p:sp>
          <p:nvSpPr>
            <p:cNvPr name="TextBox 4" id="4"/>
            <p:cNvSpPr txBox="true"/>
            <p:nvPr/>
          </p:nvSpPr>
          <p:spPr>
            <a:xfrm>
              <a:off x="0" y="38100"/>
              <a:ext cx="2079501" cy="2671233"/>
            </a:xfrm>
            <a:prstGeom prst="rect">
              <a:avLst/>
            </a:prstGeom>
          </p:spPr>
          <p:txBody>
            <a:bodyPr anchor="ctr" rtlCol="false" tIns="50800" lIns="50800" bIns="50800" rIns="50800"/>
            <a:lstStyle/>
            <a:p>
              <a:pPr algn="ctr">
                <a:lnSpc>
                  <a:spcPts val="2689"/>
                </a:lnSpc>
              </a:pPr>
            </a:p>
          </p:txBody>
        </p:sp>
      </p:grpSp>
      <p:sp>
        <p:nvSpPr>
          <p:cNvPr name="Freeform 5" id="5"/>
          <p:cNvSpPr/>
          <p:nvPr/>
        </p:nvSpPr>
        <p:spPr>
          <a:xfrm flipH="false" flipV="false" rot="0">
            <a:off x="-2324527" y="0"/>
            <a:ext cx="9965806" cy="9965806"/>
          </a:xfrm>
          <a:custGeom>
            <a:avLst/>
            <a:gdLst/>
            <a:ahLst/>
            <a:cxnLst/>
            <a:rect r="r" b="b" t="t" l="l"/>
            <a:pathLst>
              <a:path h="9965806" w="9965806">
                <a:moveTo>
                  <a:pt x="0" y="0"/>
                </a:moveTo>
                <a:lnTo>
                  <a:pt x="9965805" y="0"/>
                </a:lnTo>
                <a:lnTo>
                  <a:pt x="9965805" y="9965806"/>
                </a:lnTo>
                <a:lnTo>
                  <a:pt x="0" y="9965806"/>
                </a:lnTo>
                <a:lnTo>
                  <a:pt x="0" y="0"/>
                </a:lnTo>
                <a:close/>
              </a:path>
            </a:pathLst>
          </a:custGeom>
          <a:blipFill>
            <a:blip r:embed="rId3">
              <a:alphaModFix amt="42000"/>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85281" y="1911193"/>
            <a:ext cx="4725044" cy="6464614"/>
            <a:chOff x="0" y="0"/>
            <a:chExt cx="6300059" cy="8619485"/>
          </a:xfrm>
        </p:grpSpPr>
        <p:pic>
          <p:nvPicPr>
            <p:cNvPr name="Picture 7" id="7"/>
            <p:cNvPicPr>
              <a:picLocks noChangeAspect="true"/>
            </p:cNvPicPr>
            <p:nvPr/>
          </p:nvPicPr>
          <p:blipFill>
            <a:blip r:embed="rId5"/>
            <a:srcRect l="4318" t="0" r="4318" b="0"/>
            <a:stretch>
              <a:fillRect/>
            </a:stretch>
          </p:blipFill>
          <p:spPr>
            <a:xfrm flipH="false" flipV="false">
              <a:off x="0" y="0"/>
              <a:ext cx="6300059" cy="8619485"/>
            </a:xfrm>
            <a:prstGeom prst="rect">
              <a:avLst/>
            </a:prstGeom>
          </p:spPr>
        </p:pic>
      </p:grpSp>
      <p:sp>
        <p:nvSpPr>
          <p:cNvPr name="Freeform 8" id="8"/>
          <p:cNvSpPr/>
          <p:nvPr/>
        </p:nvSpPr>
        <p:spPr>
          <a:xfrm flipH="false" flipV="false" rot="0">
            <a:off x="7895605" y="1028700"/>
            <a:ext cx="11301259" cy="1296016"/>
          </a:xfrm>
          <a:custGeom>
            <a:avLst/>
            <a:gdLst/>
            <a:ahLst/>
            <a:cxnLst/>
            <a:rect r="r" b="b" t="t" l="l"/>
            <a:pathLst>
              <a:path h="1296016" w="11301259">
                <a:moveTo>
                  <a:pt x="0" y="0"/>
                </a:moveTo>
                <a:lnTo>
                  <a:pt x="11301259" y="0"/>
                </a:lnTo>
                <a:lnTo>
                  <a:pt x="11301259" y="1296016"/>
                </a:lnTo>
                <a:lnTo>
                  <a:pt x="0" y="1296016"/>
                </a:lnTo>
                <a:lnTo>
                  <a:pt x="0" y="0"/>
                </a:lnTo>
                <a:close/>
              </a:path>
            </a:pathLst>
          </a:custGeom>
          <a:blipFill>
            <a:blip r:embed="rId6"/>
            <a:stretch>
              <a:fillRect l="0" t="0" r="0" b="-40610"/>
            </a:stretch>
          </a:blipFill>
        </p:spPr>
      </p:sp>
      <p:sp>
        <p:nvSpPr>
          <p:cNvPr name="TextBox 9" id="9"/>
          <p:cNvSpPr txBox="true"/>
          <p:nvPr/>
        </p:nvSpPr>
        <p:spPr>
          <a:xfrm rot="0">
            <a:off x="14463802" y="9145759"/>
            <a:ext cx="2795498" cy="237617"/>
          </a:xfrm>
          <a:prstGeom prst="rect">
            <a:avLst/>
          </a:prstGeom>
        </p:spPr>
        <p:txBody>
          <a:bodyPr anchor="t" rtlCol="false" tIns="0" lIns="0" bIns="0" rIns="0">
            <a:spAutoFit/>
          </a:bodyPr>
          <a:lstStyle/>
          <a:p>
            <a:pPr algn="r">
              <a:lnSpc>
                <a:spcPts val="1818"/>
              </a:lnSpc>
            </a:pPr>
            <a:r>
              <a:rPr lang="en-US" sz="1699" spc="169">
                <a:solidFill>
                  <a:srgbClr val="84776C"/>
                </a:solidFill>
                <a:latin typeface="Visby"/>
                <a:ea typeface="Visby"/>
                <a:cs typeface="Visby"/>
                <a:sym typeface="Visby"/>
              </a:rPr>
              <a:t>PAGE 5</a:t>
            </a:r>
          </a:p>
        </p:txBody>
      </p:sp>
      <p:grpSp>
        <p:nvGrpSpPr>
          <p:cNvPr name="Group 10" id="10"/>
          <p:cNvGrpSpPr/>
          <p:nvPr/>
        </p:nvGrpSpPr>
        <p:grpSpPr>
          <a:xfrm rot="0">
            <a:off x="8406448" y="2435537"/>
            <a:ext cx="7965946" cy="830983"/>
            <a:chOff x="0" y="0"/>
            <a:chExt cx="10621261" cy="1107977"/>
          </a:xfrm>
        </p:grpSpPr>
        <p:sp>
          <p:nvSpPr>
            <p:cNvPr name="TextBox 11" id="11"/>
            <p:cNvSpPr txBox="true"/>
            <p:nvPr/>
          </p:nvSpPr>
          <p:spPr>
            <a:xfrm rot="0">
              <a:off x="0" y="-19050"/>
              <a:ext cx="10621261" cy="529658"/>
            </a:xfrm>
            <a:prstGeom prst="rect">
              <a:avLst/>
            </a:prstGeom>
          </p:spPr>
          <p:txBody>
            <a:bodyPr anchor="t" rtlCol="false" tIns="0" lIns="0" bIns="0" rIns="0">
              <a:spAutoFit/>
            </a:bodyPr>
            <a:lstStyle/>
            <a:p>
              <a:pPr algn="l">
                <a:lnSpc>
                  <a:spcPts val="2596"/>
                </a:lnSpc>
              </a:pPr>
              <a:r>
                <a:rPr lang="en-US" sz="2426" spc="121">
                  <a:solidFill>
                    <a:srgbClr val="84776C"/>
                  </a:solidFill>
                  <a:latin typeface="The Seasons Light"/>
                  <a:ea typeface="The Seasons Light"/>
                  <a:cs typeface="The Seasons Light"/>
                  <a:sym typeface="The Seasons Light"/>
                </a:rPr>
                <a:t>Unlocking Zudio’s Potential in the US Fashion Market</a:t>
              </a:r>
            </a:p>
          </p:txBody>
        </p:sp>
        <p:sp>
          <p:nvSpPr>
            <p:cNvPr name="TextBox 12" id="12"/>
            <p:cNvSpPr txBox="true"/>
            <p:nvPr/>
          </p:nvSpPr>
          <p:spPr>
            <a:xfrm rot="0">
              <a:off x="0" y="666261"/>
              <a:ext cx="5036286" cy="441716"/>
            </a:xfrm>
            <a:prstGeom prst="rect">
              <a:avLst/>
            </a:prstGeom>
          </p:spPr>
          <p:txBody>
            <a:bodyPr anchor="t" rtlCol="false" tIns="0" lIns="0" bIns="0" rIns="0">
              <a:spAutoFit/>
            </a:bodyPr>
            <a:lstStyle/>
            <a:p>
              <a:pPr algn="l">
                <a:lnSpc>
                  <a:spcPts val="2488"/>
                </a:lnSpc>
              </a:pPr>
            </a:p>
          </p:txBody>
        </p:sp>
      </p:grpSp>
      <p:sp>
        <p:nvSpPr>
          <p:cNvPr name="TextBox 13" id="13"/>
          <p:cNvSpPr txBox="true"/>
          <p:nvPr/>
        </p:nvSpPr>
        <p:spPr>
          <a:xfrm rot="0">
            <a:off x="8406448" y="3335453"/>
            <a:ext cx="8852852" cy="1954148"/>
          </a:xfrm>
          <a:prstGeom prst="rect">
            <a:avLst/>
          </a:prstGeom>
        </p:spPr>
        <p:txBody>
          <a:bodyPr anchor="t" rtlCol="false" tIns="0" lIns="0" bIns="0" rIns="0">
            <a:spAutoFit/>
          </a:bodyPr>
          <a:lstStyle/>
          <a:p>
            <a:pPr algn="just">
              <a:lnSpc>
                <a:spcPts val="2567"/>
              </a:lnSpc>
            </a:pPr>
            <a:r>
              <a:rPr lang="en-US" b="true" sz="2399" spc="239">
                <a:solidFill>
                  <a:srgbClr val="84776C"/>
                </a:solidFill>
                <a:latin typeface="Visby Bold"/>
                <a:ea typeface="Visby Bold"/>
                <a:cs typeface="Visby Bold"/>
                <a:sym typeface="Visby Bold"/>
              </a:rPr>
              <a:t>Objective</a:t>
            </a:r>
            <a:r>
              <a:rPr lang="en-US" sz="2399" spc="239">
                <a:solidFill>
                  <a:srgbClr val="84776C"/>
                </a:solidFill>
                <a:latin typeface="Visby"/>
                <a:ea typeface="Visby"/>
                <a:cs typeface="Visby"/>
                <a:sym typeface="Visby"/>
              </a:rPr>
              <a:t>: </a:t>
            </a:r>
          </a:p>
          <a:p>
            <a:pPr algn="l">
              <a:lnSpc>
                <a:spcPts val="2567"/>
              </a:lnSpc>
            </a:pPr>
          </a:p>
          <a:p>
            <a:pPr algn="l">
              <a:lnSpc>
                <a:spcPts val="2567"/>
              </a:lnSpc>
            </a:pPr>
            <a:r>
              <a:rPr lang="en-US" sz="2399" spc="239">
                <a:solidFill>
                  <a:srgbClr val="84776C"/>
                </a:solidFill>
                <a:latin typeface="Visby"/>
                <a:ea typeface="Visby"/>
                <a:cs typeface="Visby"/>
                <a:sym typeface="Visby"/>
              </a:rPr>
              <a:t>Assess Zudio's market positioning relative to key competitors and develop strategic recommendations for U.S. market entry.</a:t>
            </a:r>
          </a:p>
          <a:p>
            <a:pPr algn="just">
              <a:lnSpc>
                <a:spcPts val="2567"/>
              </a:lnSpc>
            </a:pPr>
          </a:p>
        </p:txBody>
      </p:sp>
      <p:sp>
        <p:nvSpPr>
          <p:cNvPr name="TextBox 14" id="14"/>
          <p:cNvSpPr txBox="true"/>
          <p:nvPr/>
        </p:nvSpPr>
        <p:spPr>
          <a:xfrm rot="0">
            <a:off x="8406448" y="5774027"/>
            <a:ext cx="8562108" cy="2601780"/>
          </a:xfrm>
          <a:prstGeom prst="rect">
            <a:avLst/>
          </a:prstGeom>
        </p:spPr>
        <p:txBody>
          <a:bodyPr anchor="t" rtlCol="false" tIns="0" lIns="0" bIns="0" rIns="0">
            <a:spAutoFit/>
          </a:bodyPr>
          <a:lstStyle/>
          <a:p>
            <a:pPr algn="l">
              <a:lnSpc>
                <a:spcPts val="2563"/>
              </a:lnSpc>
              <a:spcBef>
                <a:spcPct val="0"/>
              </a:spcBef>
            </a:pPr>
            <a:r>
              <a:rPr lang="en-US" b="true" sz="2395" spc="239">
                <a:solidFill>
                  <a:srgbClr val="84776C"/>
                </a:solidFill>
                <a:latin typeface="Visby Bold"/>
                <a:ea typeface="Visby Bold"/>
                <a:cs typeface="Visby Bold"/>
                <a:sym typeface="Visby Bold"/>
              </a:rPr>
              <a:t>Key Insights:</a:t>
            </a:r>
          </a:p>
          <a:p>
            <a:pPr algn="l">
              <a:lnSpc>
                <a:spcPts val="2563"/>
              </a:lnSpc>
              <a:spcBef>
                <a:spcPct val="0"/>
              </a:spcBef>
            </a:pPr>
          </a:p>
          <a:p>
            <a:pPr algn="just">
              <a:lnSpc>
                <a:spcPts val="2563"/>
              </a:lnSpc>
              <a:spcBef>
                <a:spcPct val="0"/>
              </a:spcBef>
            </a:pPr>
            <a:r>
              <a:rPr lang="en-US" sz="2395" spc="239">
                <a:solidFill>
                  <a:srgbClr val="84776C"/>
                </a:solidFill>
                <a:latin typeface="Visby"/>
                <a:ea typeface="Visby"/>
                <a:cs typeface="Visby"/>
                <a:sym typeface="Visby"/>
              </a:rPr>
              <a:t>Zudio has strong affordability and trend-focused fast fashion positioning in India. Competitive landscape analysis highlights potential positioning gaps and opportunities. Strategic recommendations focus on differentiation, pricing, and expansion.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sp>
        <p:nvSpPr>
          <p:cNvPr name="Freeform 2" id="2"/>
          <p:cNvSpPr/>
          <p:nvPr/>
        </p:nvSpPr>
        <p:spPr>
          <a:xfrm flipH="false" flipV="false" rot="0">
            <a:off x="7297591" y="1028700"/>
            <a:ext cx="3753641" cy="8229600"/>
          </a:xfrm>
          <a:custGeom>
            <a:avLst/>
            <a:gdLst/>
            <a:ahLst/>
            <a:cxnLst/>
            <a:rect r="r" b="b" t="t" l="l"/>
            <a:pathLst>
              <a:path h="8229600" w="3753641">
                <a:moveTo>
                  <a:pt x="0" y="0"/>
                </a:moveTo>
                <a:lnTo>
                  <a:pt x="3753641" y="0"/>
                </a:lnTo>
                <a:lnTo>
                  <a:pt x="3753641" y="8229600"/>
                </a:lnTo>
                <a:lnTo>
                  <a:pt x="0" y="8229600"/>
                </a:lnTo>
                <a:lnTo>
                  <a:pt x="0" y="0"/>
                </a:lnTo>
                <a:close/>
              </a:path>
            </a:pathLst>
          </a:custGeom>
          <a:blipFill>
            <a:blip r:embed="rId3"/>
            <a:stretch>
              <a:fillRect l="-127301" t="0" r="-101768" b="0"/>
            </a:stretch>
          </a:blipFill>
        </p:spPr>
      </p:sp>
      <p:sp>
        <p:nvSpPr>
          <p:cNvPr name="TextBox 3" id="3"/>
          <p:cNvSpPr txBox="true"/>
          <p:nvPr/>
        </p:nvSpPr>
        <p:spPr>
          <a:xfrm rot="0">
            <a:off x="14463802" y="9277350"/>
            <a:ext cx="2795498" cy="237617"/>
          </a:xfrm>
          <a:prstGeom prst="rect">
            <a:avLst/>
          </a:prstGeom>
        </p:spPr>
        <p:txBody>
          <a:bodyPr anchor="t" rtlCol="false" tIns="0" lIns="0" bIns="0" rIns="0">
            <a:spAutoFit/>
          </a:bodyPr>
          <a:lstStyle/>
          <a:p>
            <a:pPr algn="r">
              <a:lnSpc>
                <a:spcPts val="1818"/>
              </a:lnSpc>
            </a:pPr>
            <a:r>
              <a:rPr lang="en-US" sz="1699" spc="169">
                <a:solidFill>
                  <a:srgbClr val="84776C"/>
                </a:solidFill>
                <a:latin typeface="Visby"/>
                <a:ea typeface="Visby"/>
                <a:cs typeface="Visby"/>
                <a:sym typeface="Visby"/>
              </a:rPr>
              <a:t>PAGE 6</a:t>
            </a:r>
          </a:p>
        </p:txBody>
      </p:sp>
      <p:grpSp>
        <p:nvGrpSpPr>
          <p:cNvPr name="Group 4" id="4"/>
          <p:cNvGrpSpPr/>
          <p:nvPr/>
        </p:nvGrpSpPr>
        <p:grpSpPr>
          <a:xfrm rot="0">
            <a:off x="1028700" y="2205843"/>
            <a:ext cx="5621839" cy="835745"/>
            <a:chOff x="0" y="0"/>
            <a:chExt cx="7495786" cy="1114327"/>
          </a:xfrm>
        </p:grpSpPr>
        <p:sp>
          <p:nvSpPr>
            <p:cNvPr name="TextBox 5" id="5"/>
            <p:cNvSpPr txBox="true"/>
            <p:nvPr/>
          </p:nvSpPr>
          <p:spPr>
            <a:xfrm rot="0">
              <a:off x="0" y="-19050"/>
              <a:ext cx="7495786" cy="536008"/>
            </a:xfrm>
            <a:prstGeom prst="rect">
              <a:avLst/>
            </a:prstGeom>
          </p:spPr>
          <p:txBody>
            <a:bodyPr anchor="t" rtlCol="false" tIns="0" lIns="0" bIns="0" rIns="0">
              <a:spAutoFit/>
            </a:bodyPr>
            <a:lstStyle/>
            <a:p>
              <a:pPr algn="l">
                <a:lnSpc>
                  <a:spcPts val="2596"/>
                </a:lnSpc>
              </a:pPr>
              <a:r>
                <a:rPr lang="en-US" b="true" sz="2426" spc="121">
                  <a:solidFill>
                    <a:srgbClr val="84776C"/>
                  </a:solidFill>
                  <a:latin typeface="The Seasons Bold"/>
                  <a:ea typeface="The Seasons Bold"/>
                  <a:cs typeface="The Seasons Bold"/>
                  <a:sym typeface="The Seasons Bold"/>
                </a:rPr>
                <a:t>U.S Fashion &amp; Market Landscape</a:t>
              </a:r>
            </a:p>
          </p:txBody>
        </p:sp>
        <p:sp>
          <p:nvSpPr>
            <p:cNvPr name="TextBox 6" id="6"/>
            <p:cNvSpPr txBox="true"/>
            <p:nvPr/>
          </p:nvSpPr>
          <p:spPr>
            <a:xfrm rot="0">
              <a:off x="0" y="672611"/>
              <a:ext cx="3554278" cy="441716"/>
            </a:xfrm>
            <a:prstGeom prst="rect">
              <a:avLst/>
            </a:prstGeom>
          </p:spPr>
          <p:txBody>
            <a:bodyPr anchor="t" rtlCol="false" tIns="0" lIns="0" bIns="0" rIns="0">
              <a:spAutoFit/>
            </a:bodyPr>
            <a:lstStyle/>
            <a:p>
              <a:pPr algn="l">
                <a:lnSpc>
                  <a:spcPts val="2488"/>
                </a:lnSpc>
              </a:pPr>
            </a:p>
          </p:txBody>
        </p:sp>
      </p:grpSp>
      <p:sp>
        <p:nvSpPr>
          <p:cNvPr name="TextBox 7" id="7"/>
          <p:cNvSpPr txBox="true"/>
          <p:nvPr/>
        </p:nvSpPr>
        <p:spPr>
          <a:xfrm rot="0">
            <a:off x="11530634" y="2201361"/>
            <a:ext cx="5728666" cy="3234868"/>
          </a:xfrm>
          <a:prstGeom prst="rect">
            <a:avLst/>
          </a:prstGeom>
        </p:spPr>
        <p:txBody>
          <a:bodyPr anchor="t" rtlCol="false" tIns="0" lIns="0" bIns="0" rIns="0">
            <a:spAutoFit/>
          </a:bodyPr>
          <a:lstStyle/>
          <a:p>
            <a:pPr algn="l" marL="0" indent="0" lvl="1">
              <a:lnSpc>
                <a:spcPts val="2596"/>
              </a:lnSpc>
              <a:spcBef>
                <a:spcPct val="0"/>
              </a:spcBef>
            </a:pPr>
            <a:r>
              <a:rPr lang="en-US" b="true" sz="2426" spc="121" strike="noStrike" u="none">
                <a:solidFill>
                  <a:srgbClr val="84776C"/>
                </a:solidFill>
                <a:latin typeface="The Seasons Bold"/>
                <a:ea typeface="The Seasons Bold"/>
                <a:cs typeface="The Seasons Bold"/>
                <a:sym typeface="The Seasons Bold"/>
              </a:rPr>
              <a:t>Key Competitors &amp; Their Strengths: </a:t>
            </a:r>
          </a:p>
          <a:p>
            <a:pPr algn="l" marL="502222" indent="-251111" lvl="1">
              <a:lnSpc>
                <a:spcPts val="2489"/>
              </a:lnSpc>
              <a:buFont typeface="Arial"/>
              <a:buChar char="•"/>
            </a:pPr>
            <a:r>
              <a:rPr lang="en-US" sz="2326" spc="116" strike="noStrike" u="none">
                <a:solidFill>
                  <a:srgbClr val="84776C"/>
                </a:solidFill>
                <a:latin typeface="Visby"/>
                <a:ea typeface="Visby"/>
                <a:cs typeface="Visby"/>
                <a:sym typeface="Visby"/>
              </a:rPr>
              <a:t>Zara – Premium fast fashion, strong brand image.</a:t>
            </a:r>
          </a:p>
          <a:p>
            <a:pPr algn="l" marL="502222" indent="-251111" lvl="1">
              <a:lnSpc>
                <a:spcPts val="2489"/>
              </a:lnSpc>
              <a:buFont typeface="Arial"/>
              <a:buChar char="•"/>
            </a:pPr>
            <a:r>
              <a:rPr lang="en-US" sz="2326" spc="116" strike="noStrike" u="none">
                <a:solidFill>
                  <a:srgbClr val="84776C"/>
                </a:solidFill>
                <a:latin typeface="Visby"/>
                <a:ea typeface="Visby"/>
                <a:cs typeface="Visby"/>
                <a:sym typeface="Visby"/>
              </a:rPr>
              <a:t>TJ Maxx – Discount-based value fashion.</a:t>
            </a:r>
          </a:p>
          <a:p>
            <a:pPr algn="l" marL="502222" indent="-251111" lvl="1">
              <a:lnSpc>
                <a:spcPts val="2489"/>
              </a:lnSpc>
              <a:buFont typeface="Arial"/>
              <a:buChar char="•"/>
            </a:pPr>
            <a:r>
              <a:rPr lang="en-US" sz="2326" spc="116" strike="noStrike" u="none">
                <a:solidFill>
                  <a:srgbClr val="84776C"/>
                </a:solidFill>
                <a:latin typeface="Visby"/>
                <a:ea typeface="Visby"/>
                <a:cs typeface="Visby"/>
                <a:sym typeface="Visby"/>
              </a:rPr>
              <a:t>Ross – Off-price retail with variety.</a:t>
            </a:r>
          </a:p>
          <a:p>
            <a:pPr algn="l" marL="502222" indent="-251111" lvl="1">
              <a:lnSpc>
                <a:spcPts val="2489"/>
              </a:lnSpc>
              <a:buFont typeface="Arial"/>
              <a:buChar char="•"/>
            </a:pPr>
            <a:r>
              <a:rPr lang="en-US" sz="2326" spc="116" strike="noStrike" u="none">
                <a:solidFill>
                  <a:srgbClr val="84776C"/>
                </a:solidFill>
                <a:latin typeface="Visby"/>
                <a:ea typeface="Visby"/>
                <a:cs typeface="Visby"/>
                <a:sym typeface="Visby"/>
              </a:rPr>
              <a:t>H&amp;M – Sustainability and affordability balance.</a:t>
            </a:r>
          </a:p>
          <a:p>
            <a:pPr algn="l" marL="502222" indent="-251111" lvl="1">
              <a:lnSpc>
                <a:spcPts val="2489"/>
              </a:lnSpc>
              <a:buFont typeface="Arial"/>
              <a:buChar char="•"/>
            </a:pPr>
            <a:r>
              <a:rPr lang="en-US" sz="2326" spc="116" strike="noStrike" u="none">
                <a:solidFill>
                  <a:srgbClr val="84776C"/>
                </a:solidFill>
                <a:latin typeface="Visby"/>
                <a:ea typeface="Visby"/>
                <a:cs typeface="Visby"/>
                <a:sym typeface="Visby"/>
              </a:rPr>
              <a:t>Forever 21 – Trendy but struggling with branding.</a:t>
            </a:r>
          </a:p>
        </p:txBody>
      </p:sp>
      <p:sp>
        <p:nvSpPr>
          <p:cNvPr name="TextBox 8" id="8"/>
          <p:cNvSpPr txBox="true"/>
          <p:nvPr/>
        </p:nvSpPr>
        <p:spPr>
          <a:xfrm rot="0">
            <a:off x="11820713" y="6534198"/>
            <a:ext cx="5543849" cy="982530"/>
          </a:xfrm>
          <a:prstGeom prst="rect">
            <a:avLst/>
          </a:prstGeom>
        </p:spPr>
        <p:txBody>
          <a:bodyPr anchor="t" rtlCol="false" tIns="0" lIns="0" bIns="0" rIns="0">
            <a:spAutoFit/>
          </a:bodyPr>
          <a:lstStyle/>
          <a:p>
            <a:pPr algn="just">
              <a:lnSpc>
                <a:spcPts val="2563"/>
              </a:lnSpc>
              <a:spcBef>
                <a:spcPct val="0"/>
              </a:spcBef>
            </a:pPr>
            <a:r>
              <a:rPr lang="en-US" sz="2395" spc="239" strike="noStrike" u="none">
                <a:solidFill>
                  <a:srgbClr val="84776C"/>
                </a:solidFill>
                <a:latin typeface="Visby"/>
                <a:ea typeface="Visby"/>
                <a:cs typeface="Visby"/>
                <a:sym typeface="Visby"/>
              </a:rPr>
              <a:t>Affordable, trendy, fast fashion with a strong physical retail presence (in the current model)</a:t>
            </a:r>
          </a:p>
        </p:txBody>
      </p:sp>
      <p:sp>
        <p:nvSpPr>
          <p:cNvPr name="TextBox 9" id="9"/>
          <p:cNvSpPr txBox="true"/>
          <p:nvPr/>
        </p:nvSpPr>
        <p:spPr>
          <a:xfrm rot="0">
            <a:off x="1028700" y="1081237"/>
            <a:ext cx="5789488" cy="681500"/>
          </a:xfrm>
          <a:prstGeom prst="rect">
            <a:avLst/>
          </a:prstGeom>
        </p:spPr>
        <p:txBody>
          <a:bodyPr anchor="t" rtlCol="false" tIns="0" lIns="0" bIns="0" rIns="0">
            <a:spAutoFit/>
          </a:bodyPr>
          <a:lstStyle/>
          <a:p>
            <a:pPr algn="ctr" marL="0" indent="0" lvl="1">
              <a:lnSpc>
                <a:spcPts val="4351"/>
              </a:lnSpc>
              <a:spcBef>
                <a:spcPct val="0"/>
              </a:spcBef>
            </a:pPr>
            <a:r>
              <a:rPr lang="en-US" b="true" sz="4066" spc="203" strike="noStrike" u="none">
                <a:solidFill>
                  <a:srgbClr val="84776C"/>
                </a:solidFill>
                <a:latin typeface="The Seasons Bold"/>
                <a:ea typeface="The Seasons Bold"/>
                <a:cs typeface="The Seasons Bold"/>
                <a:sym typeface="The Seasons Bold"/>
              </a:rPr>
              <a:t>MARKET OVERVIEW</a:t>
            </a:r>
          </a:p>
        </p:txBody>
      </p:sp>
      <p:sp>
        <p:nvSpPr>
          <p:cNvPr name="TextBox 10" id="10"/>
          <p:cNvSpPr txBox="true"/>
          <p:nvPr/>
        </p:nvSpPr>
        <p:spPr>
          <a:xfrm rot="0">
            <a:off x="910438" y="2982465"/>
            <a:ext cx="5858364" cy="1630230"/>
          </a:xfrm>
          <a:prstGeom prst="rect">
            <a:avLst/>
          </a:prstGeom>
        </p:spPr>
        <p:txBody>
          <a:bodyPr anchor="t" rtlCol="false" tIns="0" lIns="0" bIns="0" rIns="0">
            <a:spAutoFit/>
          </a:bodyPr>
          <a:lstStyle/>
          <a:p>
            <a:pPr algn="just" marL="517260" indent="-258630" lvl="1">
              <a:lnSpc>
                <a:spcPts val="2563"/>
              </a:lnSpc>
              <a:buFont typeface="Arial"/>
              <a:buChar char="•"/>
            </a:pPr>
            <a:r>
              <a:rPr lang="en-US" sz="2395" spc="239" strike="noStrike" u="none">
                <a:solidFill>
                  <a:srgbClr val="84776C"/>
                </a:solidFill>
                <a:latin typeface="Visby"/>
                <a:ea typeface="Visby"/>
                <a:cs typeface="Visby"/>
                <a:sym typeface="Visby"/>
              </a:rPr>
              <a:t>Consumer preference shift towards affordability, sustainability, and accessibility.</a:t>
            </a:r>
          </a:p>
          <a:p>
            <a:pPr algn="just" marL="517260" indent="-258630" lvl="1">
              <a:lnSpc>
                <a:spcPts val="2563"/>
              </a:lnSpc>
              <a:buFont typeface="Arial"/>
              <a:buChar char="•"/>
            </a:pPr>
            <a:r>
              <a:rPr lang="en-US" sz="2395" spc="239" strike="noStrike" u="none">
                <a:solidFill>
                  <a:srgbClr val="84776C"/>
                </a:solidFill>
                <a:latin typeface="Visby"/>
                <a:ea typeface="Visby"/>
                <a:cs typeface="Visby"/>
                <a:sym typeface="Visby"/>
              </a:rPr>
              <a:t>Dominated by Zara, TJ Maxx, Ross, H&amp;M, and Forever 21. </a:t>
            </a:r>
          </a:p>
        </p:txBody>
      </p:sp>
      <p:sp>
        <p:nvSpPr>
          <p:cNvPr name="TextBox 11" id="11"/>
          <p:cNvSpPr txBox="true"/>
          <p:nvPr/>
        </p:nvSpPr>
        <p:spPr>
          <a:xfrm rot="0">
            <a:off x="1095685" y="5784798"/>
            <a:ext cx="4530938" cy="406769"/>
          </a:xfrm>
          <a:prstGeom prst="rect">
            <a:avLst/>
          </a:prstGeom>
        </p:spPr>
        <p:txBody>
          <a:bodyPr anchor="t" rtlCol="false" tIns="0" lIns="0" bIns="0" rIns="0">
            <a:spAutoFit/>
          </a:bodyPr>
          <a:lstStyle/>
          <a:p>
            <a:pPr algn="l">
              <a:lnSpc>
                <a:spcPts val="2596"/>
              </a:lnSpc>
            </a:pPr>
            <a:r>
              <a:rPr lang="en-US" b="true" sz="2426" spc="121">
                <a:solidFill>
                  <a:srgbClr val="84776C"/>
                </a:solidFill>
                <a:latin typeface="The Seasons Bold"/>
                <a:ea typeface="The Seasons Bold"/>
                <a:cs typeface="The Seasons Bold"/>
                <a:sym typeface="The Seasons Bold"/>
              </a:rPr>
              <a:t>Market Trends</a:t>
            </a:r>
          </a:p>
        </p:txBody>
      </p:sp>
      <p:sp>
        <p:nvSpPr>
          <p:cNvPr name="TextBox 12" id="12"/>
          <p:cNvSpPr txBox="true"/>
          <p:nvPr/>
        </p:nvSpPr>
        <p:spPr>
          <a:xfrm rot="0">
            <a:off x="1028700" y="6534198"/>
            <a:ext cx="5789488" cy="1954080"/>
          </a:xfrm>
          <a:prstGeom prst="rect">
            <a:avLst/>
          </a:prstGeom>
        </p:spPr>
        <p:txBody>
          <a:bodyPr anchor="t" rtlCol="false" tIns="0" lIns="0" bIns="0" rIns="0">
            <a:spAutoFit/>
          </a:bodyPr>
          <a:lstStyle/>
          <a:p>
            <a:pPr algn="just" marL="517260" indent="-258630" lvl="1">
              <a:lnSpc>
                <a:spcPts val="2563"/>
              </a:lnSpc>
              <a:spcBef>
                <a:spcPct val="0"/>
              </a:spcBef>
              <a:buFont typeface="Arial"/>
              <a:buChar char="•"/>
            </a:pPr>
            <a:r>
              <a:rPr lang="en-US" sz="2395" spc="239" strike="noStrike" u="none">
                <a:solidFill>
                  <a:srgbClr val="84776C"/>
                </a:solidFill>
                <a:latin typeface="Visby"/>
                <a:ea typeface="Visby"/>
                <a:cs typeface="Visby"/>
                <a:sym typeface="Visby"/>
              </a:rPr>
              <a:t>Resale &amp; budget-conscious shopping growing. </a:t>
            </a:r>
          </a:p>
          <a:p>
            <a:pPr algn="just" marL="517260" indent="-258630" lvl="1">
              <a:lnSpc>
                <a:spcPts val="2563"/>
              </a:lnSpc>
              <a:spcBef>
                <a:spcPct val="0"/>
              </a:spcBef>
              <a:buFont typeface="Arial"/>
              <a:buChar char="•"/>
            </a:pPr>
            <a:r>
              <a:rPr lang="en-US" sz="2395" spc="239" strike="noStrike" u="none">
                <a:solidFill>
                  <a:srgbClr val="84776C"/>
                </a:solidFill>
                <a:latin typeface="Visby"/>
                <a:ea typeface="Visby"/>
                <a:cs typeface="Visby"/>
                <a:sym typeface="Visby"/>
              </a:rPr>
              <a:t>Digital transformation in fashion retail. </a:t>
            </a:r>
          </a:p>
          <a:p>
            <a:pPr algn="just" marL="517260" indent="-258630" lvl="1">
              <a:lnSpc>
                <a:spcPts val="2563"/>
              </a:lnSpc>
              <a:spcBef>
                <a:spcPct val="0"/>
              </a:spcBef>
              <a:buFont typeface="Arial"/>
              <a:buChar char="•"/>
            </a:pPr>
            <a:r>
              <a:rPr lang="en-US" sz="2395" spc="239" strike="noStrike" u="none">
                <a:solidFill>
                  <a:srgbClr val="84776C"/>
                </a:solidFill>
                <a:latin typeface="Visby"/>
                <a:ea typeface="Visby"/>
                <a:cs typeface="Visby"/>
                <a:sym typeface="Visby"/>
              </a:rPr>
              <a:t>Increasing demand for fast-changing fashion cycles.</a:t>
            </a:r>
          </a:p>
        </p:txBody>
      </p:sp>
      <p:sp>
        <p:nvSpPr>
          <p:cNvPr name="TextBox 13" id="13"/>
          <p:cNvSpPr txBox="true"/>
          <p:nvPr/>
        </p:nvSpPr>
        <p:spPr>
          <a:xfrm rot="0">
            <a:off x="11305230" y="1086034"/>
            <a:ext cx="6179473" cy="592215"/>
          </a:xfrm>
          <a:prstGeom prst="rect">
            <a:avLst/>
          </a:prstGeom>
        </p:spPr>
        <p:txBody>
          <a:bodyPr anchor="t" rtlCol="false" tIns="0" lIns="0" bIns="0" rIns="0">
            <a:spAutoFit/>
          </a:bodyPr>
          <a:lstStyle/>
          <a:p>
            <a:pPr algn="ctr" marL="0" indent="0" lvl="1">
              <a:lnSpc>
                <a:spcPts val="3811"/>
              </a:lnSpc>
              <a:spcBef>
                <a:spcPct val="0"/>
              </a:spcBef>
            </a:pPr>
            <a:r>
              <a:rPr lang="en-US" b="true" sz="3562" spc="178">
                <a:solidFill>
                  <a:srgbClr val="84776C"/>
                </a:solidFill>
                <a:latin typeface="The Seasons Bold"/>
                <a:ea typeface="The Seasons Bold"/>
                <a:cs typeface="The Seasons Bold"/>
                <a:sym typeface="The Seasons Bold"/>
              </a:rPr>
              <a:t>COMPETITIVE LANDSCAPE</a:t>
            </a:r>
          </a:p>
        </p:txBody>
      </p:sp>
      <p:sp>
        <p:nvSpPr>
          <p:cNvPr name="TextBox 14" id="14"/>
          <p:cNvSpPr txBox="true"/>
          <p:nvPr/>
        </p:nvSpPr>
        <p:spPr>
          <a:xfrm rot="0">
            <a:off x="11805236" y="5784798"/>
            <a:ext cx="2787402" cy="406769"/>
          </a:xfrm>
          <a:prstGeom prst="rect">
            <a:avLst/>
          </a:prstGeom>
        </p:spPr>
        <p:txBody>
          <a:bodyPr anchor="t" rtlCol="false" tIns="0" lIns="0" bIns="0" rIns="0">
            <a:spAutoFit/>
          </a:bodyPr>
          <a:lstStyle/>
          <a:p>
            <a:pPr algn="l" marL="0" indent="0" lvl="1">
              <a:lnSpc>
                <a:spcPts val="2596"/>
              </a:lnSpc>
              <a:spcBef>
                <a:spcPct val="0"/>
              </a:spcBef>
            </a:pPr>
            <a:r>
              <a:rPr lang="en-US" b="true" sz="2426" spc="121" strike="noStrike" u="none">
                <a:solidFill>
                  <a:srgbClr val="84776C"/>
                </a:solidFill>
                <a:latin typeface="The Seasons Bold"/>
                <a:ea typeface="The Seasons Bold"/>
                <a:cs typeface="The Seasons Bold"/>
                <a:sym typeface="The Seasons Bold"/>
              </a:rPr>
              <a:t>Where Zudio Fits?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p:nvPr/>
        </p:nvGrpSpPr>
        <p:grpSpPr>
          <a:xfrm rot="0">
            <a:off x="7361283" y="0"/>
            <a:ext cx="3565434" cy="10287000"/>
            <a:chOff x="0" y="0"/>
            <a:chExt cx="4753912" cy="13716000"/>
          </a:xfrm>
        </p:grpSpPr>
        <p:pic>
          <p:nvPicPr>
            <p:cNvPr name="Picture 3" id="3"/>
            <p:cNvPicPr>
              <a:picLocks noChangeAspect="true"/>
            </p:cNvPicPr>
            <p:nvPr/>
          </p:nvPicPr>
          <p:blipFill>
            <a:blip r:embed="rId2"/>
            <a:srcRect l="38064" t="0" r="38064" b="0"/>
            <a:stretch>
              <a:fillRect/>
            </a:stretch>
          </p:blipFill>
          <p:spPr>
            <a:xfrm flipH="false" flipV="false">
              <a:off x="0" y="0"/>
              <a:ext cx="4753912" cy="13716000"/>
            </a:xfrm>
            <a:prstGeom prst="rect">
              <a:avLst/>
            </a:prstGeom>
          </p:spPr>
        </p:pic>
      </p:grpSp>
      <p:sp>
        <p:nvSpPr>
          <p:cNvPr name="Freeform 4" id="4"/>
          <p:cNvSpPr/>
          <p:nvPr/>
        </p:nvSpPr>
        <p:spPr>
          <a:xfrm flipH="false" flipV="false" rot="0">
            <a:off x="543741" y="4012172"/>
            <a:ext cx="6081728" cy="3557811"/>
          </a:xfrm>
          <a:custGeom>
            <a:avLst/>
            <a:gdLst/>
            <a:ahLst/>
            <a:cxnLst/>
            <a:rect r="r" b="b" t="t" l="l"/>
            <a:pathLst>
              <a:path h="3557811" w="6081728">
                <a:moveTo>
                  <a:pt x="0" y="0"/>
                </a:moveTo>
                <a:lnTo>
                  <a:pt x="6081728" y="0"/>
                </a:lnTo>
                <a:lnTo>
                  <a:pt x="6081728" y="3557811"/>
                </a:lnTo>
                <a:lnTo>
                  <a:pt x="0" y="3557811"/>
                </a:lnTo>
                <a:lnTo>
                  <a:pt x="0" y="0"/>
                </a:lnTo>
                <a:close/>
              </a:path>
            </a:pathLst>
          </a:custGeom>
          <a:blipFill>
            <a:blip r:embed="rId3"/>
            <a:stretch>
              <a:fillRect l="0" t="0" r="0" b="0"/>
            </a:stretch>
          </a:blipFill>
        </p:spPr>
      </p:sp>
      <p:sp>
        <p:nvSpPr>
          <p:cNvPr name="Freeform 5" id="5"/>
          <p:cNvSpPr/>
          <p:nvPr/>
        </p:nvSpPr>
        <p:spPr>
          <a:xfrm flipH="false" flipV="false" rot="0">
            <a:off x="11660142" y="475682"/>
            <a:ext cx="6289884" cy="9335635"/>
          </a:xfrm>
          <a:custGeom>
            <a:avLst/>
            <a:gdLst/>
            <a:ahLst/>
            <a:cxnLst/>
            <a:rect r="r" b="b" t="t" l="l"/>
            <a:pathLst>
              <a:path h="9335635" w="6289884">
                <a:moveTo>
                  <a:pt x="0" y="0"/>
                </a:moveTo>
                <a:lnTo>
                  <a:pt x="6289884" y="0"/>
                </a:lnTo>
                <a:lnTo>
                  <a:pt x="6289884" y="9335636"/>
                </a:lnTo>
                <a:lnTo>
                  <a:pt x="0" y="9335636"/>
                </a:lnTo>
                <a:lnTo>
                  <a:pt x="0" y="0"/>
                </a:lnTo>
                <a:close/>
              </a:path>
            </a:pathLst>
          </a:custGeom>
          <a:blipFill>
            <a:blip r:embed="rId4"/>
            <a:stretch>
              <a:fillRect l="0" t="0" r="0" b="0"/>
            </a:stretch>
          </a:blipFill>
        </p:spPr>
      </p:sp>
      <p:sp>
        <p:nvSpPr>
          <p:cNvPr name="TextBox 6" id="6"/>
          <p:cNvSpPr txBox="true"/>
          <p:nvPr/>
        </p:nvSpPr>
        <p:spPr>
          <a:xfrm rot="0">
            <a:off x="1028700" y="9145759"/>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958726" y="903625"/>
            <a:ext cx="5797187" cy="11470731"/>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2628" t="0" r="-112628"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1F1F1F"/>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1F1F1F"/>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3C3C3C"/>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C3C3C"/>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C3C3C"/>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C3C3C"/>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3C3C3C"/>
            </a:solidFill>
          </p:spPr>
        </p:sp>
      </p:grpSp>
      <p:grpSp>
        <p:nvGrpSpPr>
          <p:cNvPr name="Group 12" id="12"/>
          <p:cNvGrpSpPr>
            <a:grpSpLocks noChangeAspect="true"/>
          </p:cNvGrpSpPr>
          <p:nvPr/>
        </p:nvGrpSpPr>
        <p:grpSpPr>
          <a:xfrm rot="0">
            <a:off x="14140871" y="4663395"/>
            <a:ext cx="3778270" cy="7475956"/>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t="0" r="-112628"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1F1F1F"/>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1F1F1F"/>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3C3C3C"/>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C3C3C"/>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C3C3C"/>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C3C3C"/>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3C3C3C"/>
            </a:solidFill>
          </p:spPr>
        </p:sp>
      </p:grpSp>
      <p:sp>
        <p:nvSpPr>
          <p:cNvPr name="TextBox 22" id="22"/>
          <p:cNvSpPr txBox="true"/>
          <p:nvPr/>
        </p:nvSpPr>
        <p:spPr>
          <a:xfrm rot="0">
            <a:off x="1028700" y="3870071"/>
            <a:ext cx="7102633" cy="1085850"/>
          </a:xfrm>
          <a:prstGeom prst="rect">
            <a:avLst/>
          </a:prstGeom>
        </p:spPr>
        <p:txBody>
          <a:bodyPr anchor="t" rtlCol="false" tIns="0" lIns="0" bIns="0" rIns="0">
            <a:spAutoFit/>
          </a:bodyPr>
          <a:lstStyle/>
          <a:p>
            <a:pPr algn="l">
              <a:lnSpc>
                <a:spcPts val="2884"/>
              </a:lnSpc>
            </a:pPr>
            <a:r>
              <a:rPr lang="en-US" sz="2403" spc="240">
                <a:solidFill>
                  <a:srgbClr val="84776C"/>
                </a:solidFill>
                <a:latin typeface="Visby"/>
                <a:ea typeface="Visby"/>
                <a:cs typeface="Visby"/>
                <a:sym typeface="Visby"/>
              </a:rPr>
              <a:t>We used Google Forms to collect quantitative and qualitative data in a structured and quantifiable manner.</a:t>
            </a:r>
          </a:p>
        </p:txBody>
      </p:sp>
      <p:sp>
        <p:nvSpPr>
          <p:cNvPr name="TextBox 23" id="23"/>
          <p:cNvSpPr txBox="true"/>
          <p:nvPr/>
        </p:nvSpPr>
        <p:spPr>
          <a:xfrm rot="0">
            <a:off x="1028700" y="1011301"/>
            <a:ext cx="7996779" cy="1880235"/>
          </a:xfrm>
          <a:prstGeom prst="rect">
            <a:avLst/>
          </a:prstGeom>
        </p:spPr>
        <p:txBody>
          <a:bodyPr anchor="t" rtlCol="false" tIns="0" lIns="0" bIns="0" rIns="0">
            <a:spAutoFit/>
          </a:bodyPr>
          <a:lstStyle/>
          <a:p>
            <a:pPr algn="l">
              <a:lnSpc>
                <a:spcPts val="6420"/>
              </a:lnSpc>
            </a:pPr>
            <a:r>
              <a:rPr lang="en-US" sz="6000" spc="300">
                <a:solidFill>
                  <a:srgbClr val="84776C"/>
                </a:solidFill>
                <a:latin typeface="The Seasons Light"/>
                <a:ea typeface="The Seasons Light"/>
                <a:cs typeface="The Seasons Light"/>
                <a:sym typeface="The Seasons Light"/>
              </a:rPr>
              <a:t>DATA COLLECTION METHODOLOGY</a:t>
            </a:r>
          </a:p>
        </p:txBody>
      </p:sp>
      <p:sp>
        <p:nvSpPr>
          <p:cNvPr name="TextBox 24" id="24"/>
          <p:cNvSpPr txBox="true"/>
          <p:nvPr/>
        </p:nvSpPr>
        <p:spPr>
          <a:xfrm rot="0">
            <a:off x="1028700" y="3278460"/>
            <a:ext cx="7311275" cy="516255"/>
          </a:xfrm>
          <a:prstGeom prst="rect">
            <a:avLst/>
          </a:prstGeom>
        </p:spPr>
        <p:txBody>
          <a:bodyPr anchor="t" rtlCol="false" tIns="0" lIns="0" bIns="0" rIns="0">
            <a:spAutoFit/>
          </a:bodyPr>
          <a:lstStyle/>
          <a:p>
            <a:pPr algn="l">
              <a:lnSpc>
                <a:spcPts val="3210"/>
              </a:lnSpc>
            </a:pPr>
            <a:r>
              <a:rPr lang="en-US" b="true" sz="3000" spc="150">
                <a:solidFill>
                  <a:srgbClr val="84776C"/>
                </a:solidFill>
                <a:latin typeface="The Seasons Bold"/>
                <a:ea typeface="The Seasons Bold"/>
                <a:cs typeface="The Seasons Bold"/>
                <a:sym typeface="The Seasons Bold"/>
              </a:rPr>
              <a:t>Survey Sample</a:t>
            </a:r>
          </a:p>
        </p:txBody>
      </p:sp>
      <p:sp>
        <p:nvSpPr>
          <p:cNvPr name="TextBox 25" id="25"/>
          <p:cNvSpPr txBox="true"/>
          <p:nvPr/>
        </p:nvSpPr>
        <p:spPr>
          <a:xfrm rot="0">
            <a:off x="1028700" y="9145759"/>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8</a:t>
            </a:r>
          </a:p>
        </p:txBody>
      </p:sp>
      <p:sp>
        <p:nvSpPr>
          <p:cNvPr name="TextBox 26" id="26"/>
          <p:cNvSpPr txBox="true"/>
          <p:nvPr/>
        </p:nvSpPr>
        <p:spPr>
          <a:xfrm rot="0">
            <a:off x="1028700" y="5105400"/>
            <a:ext cx="2947303" cy="516255"/>
          </a:xfrm>
          <a:prstGeom prst="rect">
            <a:avLst/>
          </a:prstGeom>
        </p:spPr>
        <p:txBody>
          <a:bodyPr anchor="t" rtlCol="false" tIns="0" lIns="0" bIns="0" rIns="0">
            <a:spAutoFit/>
          </a:bodyPr>
          <a:lstStyle/>
          <a:p>
            <a:pPr algn="l">
              <a:lnSpc>
                <a:spcPts val="3210"/>
              </a:lnSpc>
            </a:pPr>
            <a:r>
              <a:rPr lang="en-US" b="true" sz="3000" spc="150">
                <a:solidFill>
                  <a:srgbClr val="84776C"/>
                </a:solidFill>
                <a:latin typeface="The Seasons Bold"/>
                <a:ea typeface="The Seasons Bold"/>
                <a:cs typeface="The Seasons Bold"/>
                <a:sym typeface="The Seasons Bold"/>
              </a:rPr>
              <a:t>Data Encoding</a:t>
            </a:r>
          </a:p>
        </p:txBody>
      </p:sp>
      <p:sp>
        <p:nvSpPr>
          <p:cNvPr name="TextBox 27" id="27"/>
          <p:cNvSpPr txBox="true"/>
          <p:nvPr/>
        </p:nvSpPr>
        <p:spPr>
          <a:xfrm rot="0">
            <a:off x="1991924" y="6044340"/>
            <a:ext cx="1118295" cy="923417"/>
          </a:xfrm>
          <a:prstGeom prst="rect">
            <a:avLst/>
          </a:prstGeom>
        </p:spPr>
        <p:txBody>
          <a:bodyPr anchor="t" rtlCol="false" tIns="0" lIns="0" bIns="0" rIns="0">
            <a:spAutoFit/>
          </a:bodyPr>
          <a:lstStyle/>
          <a:p>
            <a:pPr algn="ctr">
              <a:lnSpc>
                <a:spcPts val="1818"/>
              </a:lnSpc>
              <a:spcBef>
                <a:spcPct val="0"/>
              </a:spcBef>
            </a:pPr>
            <a:r>
              <a:rPr lang="en-US" b="true" sz="1699" spc="169">
                <a:solidFill>
                  <a:srgbClr val="84776C"/>
                </a:solidFill>
                <a:latin typeface="Visby Bold"/>
                <a:ea typeface="Visby Bold"/>
                <a:cs typeface="Visby Bold"/>
                <a:sym typeface="Visby Bold"/>
              </a:rPr>
              <a:t>GENDER</a:t>
            </a:r>
          </a:p>
          <a:p>
            <a:pPr algn="ctr">
              <a:lnSpc>
                <a:spcPts val="1818"/>
              </a:lnSpc>
              <a:spcBef>
                <a:spcPct val="0"/>
              </a:spcBef>
            </a:pPr>
            <a:r>
              <a:rPr lang="en-US" sz="1699" spc="169">
                <a:solidFill>
                  <a:srgbClr val="84776C"/>
                </a:solidFill>
                <a:latin typeface="Visby"/>
                <a:ea typeface="Visby"/>
                <a:cs typeface="Visby"/>
                <a:sym typeface="Visby"/>
              </a:rPr>
              <a:t> </a:t>
            </a:r>
          </a:p>
          <a:p>
            <a:pPr algn="ctr">
              <a:lnSpc>
                <a:spcPts val="1818"/>
              </a:lnSpc>
              <a:spcBef>
                <a:spcPct val="0"/>
              </a:spcBef>
            </a:pPr>
            <a:r>
              <a:rPr lang="en-US" sz="1699" spc="169">
                <a:solidFill>
                  <a:srgbClr val="84776C"/>
                </a:solidFill>
                <a:latin typeface="Visby"/>
                <a:ea typeface="Visby"/>
                <a:cs typeface="Visby"/>
                <a:sym typeface="Visby"/>
              </a:rPr>
              <a:t>MALE: 0</a:t>
            </a:r>
          </a:p>
          <a:p>
            <a:pPr algn="ctr">
              <a:lnSpc>
                <a:spcPts val="1818"/>
              </a:lnSpc>
              <a:spcBef>
                <a:spcPct val="0"/>
              </a:spcBef>
            </a:pPr>
            <a:r>
              <a:rPr lang="en-US" sz="1699" spc="169">
                <a:solidFill>
                  <a:srgbClr val="84776C"/>
                </a:solidFill>
                <a:latin typeface="Visby"/>
                <a:ea typeface="Visby"/>
                <a:cs typeface="Visby"/>
                <a:sym typeface="Visby"/>
              </a:rPr>
              <a:t>FEMALE: 1</a:t>
            </a:r>
          </a:p>
        </p:txBody>
      </p:sp>
      <p:sp>
        <p:nvSpPr>
          <p:cNvPr name="TextBox 28" id="28"/>
          <p:cNvSpPr txBox="true"/>
          <p:nvPr/>
        </p:nvSpPr>
        <p:spPr>
          <a:xfrm rot="0">
            <a:off x="5103901" y="5885544"/>
            <a:ext cx="3033087" cy="1380617"/>
          </a:xfrm>
          <a:prstGeom prst="rect">
            <a:avLst/>
          </a:prstGeom>
        </p:spPr>
        <p:txBody>
          <a:bodyPr anchor="t" rtlCol="false" tIns="0" lIns="0" bIns="0" rIns="0">
            <a:spAutoFit/>
          </a:bodyPr>
          <a:lstStyle/>
          <a:p>
            <a:pPr algn="ctr">
              <a:lnSpc>
                <a:spcPts val="1818"/>
              </a:lnSpc>
              <a:spcBef>
                <a:spcPct val="0"/>
              </a:spcBef>
            </a:pPr>
            <a:r>
              <a:rPr lang="en-US" b="true" sz="1699" spc="169">
                <a:solidFill>
                  <a:srgbClr val="84776C"/>
                </a:solidFill>
                <a:latin typeface="Visby Bold"/>
                <a:ea typeface="Visby Bold"/>
                <a:cs typeface="Visby Bold"/>
                <a:sym typeface="Visby Bold"/>
              </a:rPr>
              <a:t>PURCHASE FREQUENCY</a:t>
            </a:r>
            <a:r>
              <a:rPr lang="en-US" sz="1699" spc="169">
                <a:solidFill>
                  <a:srgbClr val="84776C"/>
                </a:solidFill>
                <a:latin typeface="Visby"/>
                <a:ea typeface="Visby"/>
                <a:cs typeface="Visby"/>
                <a:sym typeface="Visby"/>
              </a:rPr>
              <a:t> </a:t>
            </a:r>
          </a:p>
          <a:p>
            <a:pPr algn="ctr">
              <a:lnSpc>
                <a:spcPts val="1818"/>
              </a:lnSpc>
              <a:spcBef>
                <a:spcPct val="0"/>
              </a:spcBef>
            </a:pPr>
          </a:p>
          <a:p>
            <a:pPr algn="ctr">
              <a:lnSpc>
                <a:spcPts val="1818"/>
              </a:lnSpc>
              <a:spcBef>
                <a:spcPct val="0"/>
              </a:spcBef>
            </a:pPr>
            <a:r>
              <a:rPr lang="en-US" sz="1699" spc="169">
                <a:solidFill>
                  <a:srgbClr val="84776C"/>
                </a:solidFill>
                <a:latin typeface="Visby"/>
                <a:ea typeface="Visby"/>
                <a:cs typeface="Visby"/>
                <a:sym typeface="Visby"/>
              </a:rPr>
              <a:t>WEEKLY: 0</a:t>
            </a:r>
          </a:p>
          <a:p>
            <a:pPr algn="ctr">
              <a:lnSpc>
                <a:spcPts val="1818"/>
              </a:lnSpc>
              <a:spcBef>
                <a:spcPct val="0"/>
              </a:spcBef>
            </a:pPr>
            <a:r>
              <a:rPr lang="en-US" sz="1699" spc="169">
                <a:solidFill>
                  <a:srgbClr val="84776C"/>
                </a:solidFill>
                <a:latin typeface="Visby"/>
                <a:ea typeface="Visby"/>
                <a:cs typeface="Visby"/>
                <a:sym typeface="Visby"/>
              </a:rPr>
              <a:t>MONTHLY: 1</a:t>
            </a:r>
          </a:p>
          <a:p>
            <a:pPr algn="ctr">
              <a:lnSpc>
                <a:spcPts val="1818"/>
              </a:lnSpc>
              <a:spcBef>
                <a:spcPct val="0"/>
              </a:spcBef>
            </a:pPr>
            <a:r>
              <a:rPr lang="en-US" sz="1699" spc="169">
                <a:solidFill>
                  <a:srgbClr val="84776C"/>
                </a:solidFill>
                <a:latin typeface="Visby"/>
                <a:ea typeface="Visby"/>
                <a:cs typeface="Visby"/>
                <a:sym typeface="Visby"/>
              </a:rPr>
              <a:t>QUARTERLY: 2</a:t>
            </a:r>
          </a:p>
          <a:p>
            <a:pPr algn="ctr">
              <a:lnSpc>
                <a:spcPts val="1818"/>
              </a:lnSpc>
              <a:spcBef>
                <a:spcPct val="0"/>
              </a:spcBef>
            </a:pPr>
            <a:r>
              <a:rPr lang="en-US" sz="1699" spc="169">
                <a:solidFill>
                  <a:srgbClr val="84776C"/>
                </a:solidFill>
                <a:latin typeface="Visby"/>
                <a:ea typeface="Visby"/>
                <a:cs typeface="Visby"/>
                <a:sym typeface="Visby"/>
              </a:rPr>
              <a:t>RARELY: 3</a:t>
            </a:r>
          </a:p>
        </p:txBody>
      </p:sp>
      <p:sp>
        <p:nvSpPr>
          <p:cNvPr name="TextBox 29" id="29"/>
          <p:cNvSpPr txBox="true"/>
          <p:nvPr/>
        </p:nvSpPr>
        <p:spPr>
          <a:xfrm rot="0">
            <a:off x="1015229" y="7712298"/>
            <a:ext cx="3008837" cy="1152017"/>
          </a:xfrm>
          <a:prstGeom prst="rect">
            <a:avLst/>
          </a:prstGeom>
        </p:spPr>
        <p:txBody>
          <a:bodyPr anchor="t" rtlCol="false" tIns="0" lIns="0" bIns="0" rIns="0">
            <a:spAutoFit/>
          </a:bodyPr>
          <a:lstStyle/>
          <a:p>
            <a:pPr algn="ctr">
              <a:lnSpc>
                <a:spcPts val="1818"/>
              </a:lnSpc>
              <a:spcBef>
                <a:spcPct val="0"/>
              </a:spcBef>
            </a:pPr>
            <a:r>
              <a:rPr lang="en-US" b="true" sz="1699" spc="169">
                <a:solidFill>
                  <a:srgbClr val="84776C"/>
                </a:solidFill>
                <a:latin typeface="Visby Bold"/>
                <a:ea typeface="Visby Bold"/>
                <a:cs typeface="Visby Bold"/>
                <a:sym typeface="Visby Bold"/>
              </a:rPr>
              <a:t>CHANNEL PREFERENCE</a:t>
            </a:r>
            <a:r>
              <a:rPr lang="en-US" sz="1699" spc="169">
                <a:solidFill>
                  <a:srgbClr val="84776C"/>
                </a:solidFill>
                <a:latin typeface="Visby"/>
                <a:ea typeface="Visby"/>
                <a:cs typeface="Visby"/>
                <a:sym typeface="Visby"/>
              </a:rPr>
              <a:t> </a:t>
            </a:r>
          </a:p>
          <a:p>
            <a:pPr algn="ctr">
              <a:lnSpc>
                <a:spcPts val="1818"/>
              </a:lnSpc>
              <a:spcBef>
                <a:spcPct val="0"/>
              </a:spcBef>
            </a:pPr>
          </a:p>
          <a:p>
            <a:pPr algn="ctr">
              <a:lnSpc>
                <a:spcPts val="1818"/>
              </a:lnSpc>
              <a:spcBef>
                <a:spcPct val="0"/>
              </a:spcBef>
            </a:pPr>
            <a:r>
              <a:rPr lang="en-US" sz="1699" spc="169">
                <a:solidFill>
                  <a:srgbClr val="84776C"/>
                </a:solidFill>
                <a:latin typeface="Visby"/>
                <a:ea typeface="Visby"/>
                <a:cs typeface="Visby"/>
                <a:sym typeface="Visby"/>
              </a:rPr>
              <a:t>ONLINE 1</a:t>
            </a:r>
          </a:p>
          <a:p>
            <a:pPr algn="ctr">
              <a:lnSpc>
                <a:spcPts val="1818"/>
              </a:lnSpc>
              <a:spcBef>
                <a:spcPct val="0"/>
              </a:spcBef>
            </a:pPr>
            <a:r>
              <a:rPr lang="en-US" sz="1699" spc="169">
                <a:solidFill>
                  <a:srgbClr val="84776C"/>
                </a:solidFill>
                <a:latin typeface="Visby"/>
                <a:ea typeface="Visby"/>
                <a:cs typeface="Visby"/>
                <a:sym typeface="Visby"/>
              </a:rPr>
              <a:t>OFFLINE (IN-STORE) 2</a:t>
            </a:r>
          </a:p>
          <a:p>
            <a:pPr algn="ctr">
              <a:lnSpc>
                <a:spcPts val="1818"/>
              </a:lnSpc>
              <a:spcBef>
                <a:spcPct val="0"/>
              </a:spcBef>
            </a:pPr>
            <a:r>
              <a:rPr lang="en-US" sz="1699" spc="169">
                <a:solidFill>
                  <a:srgbClr val="84776C"/>
                </a:solidFill>
                <a:latin typeface="Visby"/>
                <a:ea typeface="Visby"/>
                <a:cs typeface="Visby"/>
                <a:sym typeface="Visby"/>
              </a:rPr>
              <a:t>BOTH EQUALLY 3</a:t>
            </a:r>
          </a:p>
        </p:txBody>
      </p:sp>
      <p:sp>
        <p:nvSpPr>
          <p:cNvPr name="TextBox 30" id="30"/>
          <p:cNvSpPr txBox="true"/>
          <p:nvPr/>
        </p:nvSpPr>
        <p:spPr>
          <a:xfrm rot="0">
            <a:off x="5260430" y="7606290"/>
            <a:ext cx="2720028" cy="1380617"/>
          </a:xfrm>
          <a:prstGeom prst="rect">
            <a:avLst/>
          </a:prstGeom>
        </p:spPr>
        <p:txBody>
          <a:bodyPr anchor="t" rtlCol="false" tIns="0" lIns="0" bIns="0" rIns="0">
            <a:spAutoFit/>
          </a:bodyPr>
          <a:lstStyle/>
          <a:p>
            <a:pPr algn="ctr">
              <a:lnSpc>
                <a:spcPts val="1818"/>
              </a:lnSpc>
              <a:spcBef>
                <a:spcPct val="0"/>
              </a:spcBef>
            </a:pPr>
            <a:r>
              <a:rPr lang="en-US" b="true" sz="1699" spc="169">
                <a:solidFill>
                  <a:srgbClr val="84776C"/>
                </a:solidFill>
                <a:latin typeface="Visby Bold"/>
                <a:ea typeface="Visby Bold"/>
                <a:cs typeface="Visby Bold"/>
                <a:sym typeface="Visby Bold"/>
              </a:rPr>
              <a:t>AGE GROUP</a:t>
            </a:r>
          </a:p>
          <a:p>
            <a:pPr algn="ctr">
              <a:lnSpc>
                <a:spcPts val="1818"/>
              </a:lnSpc>
              <a:spcBef>
                <a:spcPct val="0"/>
              </a:spcBef>
            </a:pPr>
          </a:p>
          <a:p>
            <a:pPr algn="ctr">
              <a:lnSpc>
                <a:spcPts val="1818"/>
              </a:lnSpc>
              <a:spcBef>
                <a:spcPct val="0"/>
              </a:spcBef>
            </a:pPr>
            <a:r>
              <a:rPr lang="en-US" sz="1699" spc="169">
                <a:solidFill>
                  <a:srgbClr val="84776C"/>
                </a:solidFill>
                <a:latin typeface="Visby"/>
                <a:ea typeface="Visby"/>
                <a:cs typeface="Visby"/>
                <a:sym typeface="Visby"/>
              </a:rPr>
              <a:t>&lt;20 0</a:t>
            </a:r>
          </a:p>
          <a:p>
            <a:pPr algn="ctr">
              <a:lnSpc>
                <a:spcPts val="1818"/>
              </a:lnSpc>
              <a:spcBef>
                <a:spcPct val="0"/>
              </a:spcBef>
            </a:pPr>
            <a:r>
              <a:rPr lang="en-US" sz="1699" spc="169">
                <a:solidFill>
                  <a:srgbClr val="84776C"/>
                </a:solidFill>
                <a:latin typeface="Visby"/>
                <a:ea typeface="Visby"/>
                <a:cs typeface="Visby"/>
                <a:sym typeface="Visby"/>
              </a:rPr>
              <a:t>20-24 1</a:t>
            </a:r>
          </a:p>
          <a:p>
            <a:pPr algn="ctr">
              <a:lnSpc>
                <a:spcPts val="1818"/>
              </a:lnSpc>
              <a:spcBef>
                <a:spcPct val="0"/>
              </a:spcBef>
            </a:pPr>
            <a:r>
              <a:rPr lang="en-US" sz="1699" spc="169">
                <a:solidFill>
                  <a:srgbClr val="84776C"/>
                </a:solidFill>
                <a:latin typeface="Visby"/>
                <a:ea typeface="Visby"/>
                <a:cs typeface="Visby"/>
                <a:sym typeface="Visby"/>
              </a:rPr>
              <a:t>25-30 2</a:t>
            </a:r>
          </a:p>
          <a:p>
            <a:pPr algn="ctr">
              <a:lnSpc>
                <a:spcPts val="1818"/>
              </a:lnSpc>
              <a:spcBef>
                <a:spcPct val="0"/>
              </a:spcBef>
            </a:pPr>
            <a:r>
              <a:rPr lang="en-US" sz="1699" spc="169">
                <a:solidFill>
                  <a:srgbClr val="84776C"/>
                </a:solidFill>
                <a:latin typeface="Visby"/>
                <a:ea typeface="Visby"/>
                <a:cs typeface="Visby"/>
                <a:sym typeface="Visby"/>
              </a:rPr>
              <a:t>35+ 3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sp>
        <p:nvSpPr>
          <p:cNvPr name="Freeform 2" id="2"/>
          <p:cNvSpPr/>
          <p:nvPr/>
        </p:nvSpPr>
        <p:spPr>
          <a:xfrm flipH="false" flipV="false" rot="0">
            <a:off x="8661206" y="0"/>
            <a:ext cx="9626794" cy="10287000"/>
          </a:xfrm>
          <a:custGeom>
            <a:avLst/>
            <a:gdLst/>
            <a:ahLst/>
            <a:cxnLst/>
            <a:rect r="r" b="b" t="t" l="l"/>
            <a:pathLst>
              <a:path h="10287000" w="9626794">
                <a:moveTo>
                  <a:pt x="0" y="0"/>
                </a:moveTo>
                <a:lnTo>
                  <a:pt x="9626794" y="0"/>
                </a:lnTo>
                <a:lnTo>
                  <a:pt x="9626794" y="10287000"/>
                </a:lnTo>
                <a:lnTo>
                  <a:pt x="0" y="10287000"/>
                </a:lnTo>
                <a:lnTo>
                  <a:pt x="0" y="0"/>
                </a:lnTo>
                <a:close/>
              </a:path>
            </a:pathLst>
          </a:custGeom>
          <a:blipFill>
            <a:blip r:embed="rId3"/>
            <a:stretch>
              <a:fillRect l="-60387" t="0" r="0" b="0"/>
            </a:stretch>
          </a:blipFill>
        </p:spPr>
      </p:sp>
      <p:sp>
        <p:nvSpPr>
          <p:cNvPr name="TextBox 3" id="3"/>
          <p:cNvSpPr txBox="true"/>
          <p:nvPr/>
        </p:nvSpPr>
        <p:spPr>
          <a:xfrm rot="0">
            <a:off x="1028700" y="1011301"/>
            <a:ext cx="7996779" cy="1880235"/>
          </a:xfrm>
          <a:prstGeom prst="rect">
            <a:avLst/>
          </a:prstGeom>
        </p:spPr>
        <p:txBody>
          <a:bodyPr anchor="t" rtlCol="false" tIns="0" lIns="0" bIns="0" rIns="0">
            <a:spAutoFit/>
          </a:bodyPr>
          <a:lstStyle/>
          <a:p>
            <a:pPr algn="l">
              <a:lnSpc>
                <a:spcPts val="6420"/>
              </a:lnSpc>
            </a:pPr>
            <a:r>
              <a:rPr lang="en-US" sz="6000" spc="300">
                <a:solidFill>
                  <a:srgbClr val="84776C"/>
                </a:solidFill>
                <a:latin typeface="The Seasons Light"/>
                <a:ea typeface="The Seasons Light"/>
                <a:cs typeface="The Seasons Light"/>
                <a:sym typeface="The Seasons Light"/>
              </a:rPr>
              <a:t>RESPONDENT PROFILE</a:t>
            </a:r>
          </a:p>
        </p:txBody>
      </p:sp>
      <p:sp>
        <p:nvSpPr>
          <p:cNvPr name="TextBox 4" id="4"/>
          <p:cNvSpPr txBox="true"/>
          <p:nvPr/>
        </p:nvSpPr>
        <p:spPr>
          <a:xfrm rot="0">
            <a:off x="1028700" y="3278460"/>
            <a:ext cx="7311275" cy="516255"/>
          </a:xfrm>
          <a:prstGeom prst="rect">
            <a:avLst/>
          </a:prstGeom>
        </p:spPr>
        <p:txBody>
          <a:bodyPr anchor="t" rtlCol="false" tIns="0" lIns="0" bIns="0" rIns="0">
            <a:spAutoFit/>
          </a:bodyPr>
          <a:lstStyle/>
          <a:p>
            <a:pPr algn="l">
              <a:lnSpc>
                <a:spcPts val="3210"/>
              </a:lnSpc>
            </a:pPr>
            <a:r>
              <a:rPr lang="en-US" b="true" sz="3000" spc="150">
                <a:solidFill>
                  <a:srgbClr val="84776C"/>
                </a:solidFill>
                <a:latin typeface="The Seasons Bold"/>
                <a:ea typeface="The Seasons Bold"/>
                <a:cs typeface="The Seasons Bold"/>
                <a:sym typeface="The Seasons Bold"/>
              </a:rPr>
              <a:t>Surveyed 31 Students</a:t>
            </a:r>
          </a:p>
        </p:txBody>
      </p:sp>
      <p:sp>
        <p:nvSpPr>
          <p:cNvPr name="TextBox 5" id="5"/>
          <p:cNvSpPr txBox="true"/>
          <p:nvPr/>
        </p:nvSpPr>
        <p:spPr>
          <a:xfrm rot="0">
            <a:off x="1028700" y="9145759"/>
            <a:ext cx="2795498" cy="237617"/>
          </a:xfrm>
          <a:prstGeom prst="rect">
            <a:avLst/>
          </a:prstGeom>
        </p:spPr>
        <p:txBody>
          <a:bodyPr anchor="t" rtlCol="false" tIns="0" lIns="0" bIns="0" rIns="0">
            <a:spAutoFit/>
          </a:bodyPr>
          <a:lstStyle/>
          <a:p>
            <a:pPr algn="l">
              <a:lnSpc>
                <a:spcPts val="1818"/>
              </a:lnSpc>
            </a:pPr>
            <a:r>
              <a:rPr lang="en-US" sz="1699" spc="169">
                <a:solidFill>
                  <a:srgbClr val="84776C"/>
                </a:solidFill>
                <a:latin typeface="Visby"/>
                <a:ea typeface="Visby"/>
                <a:cs typeface="Visby"/>
                <a:sym typeface="Visby"/>
              </a:rPr>
              <a:t>PAGE 9</a:t>
            </a:r>
          </a:p>
        </p:txBody>
      </p:sp>
      <p:sp>
        <p:nvSpPr>
          <p:cNvPr name="TextBox 6" id="6"/>
          <p:cNvSpPr txBox="true"/>
          <p:nvPr/>
        </p:nvSpPr>
        <p:spPr>
          <a:xfrm rot="0">
            <a:off x="893788" y="4223340"/>
            <a:ext cx="7581099" cy="4343400"/>
          </a:xfrm>
          <a:prstGeom prst="rect">
            <a:avLst/>
          </a:prstGeom>
        </p:spPr>
        <p:txBody>
          <a:bodyPr anchor="t" rtlCol="false" tIns="0" lIns="0" bIns="0" rIns="0">
            <a:spAutoFit/>
          </a:bodyPr>
          <a:lstStyle/>
          <a:p>
            <a:pPr algn="l" marL="519004" indent="-259502" lvl="1">
              <a:lnSpc>
                <a:spcPts val="2884"/>
              </a:lnSpc>
              <a:buFont typeface="Arial"/>
              <a:buChar char="•"/>
            </a:pPr>
            <a:r>
              <a:rPr lang="en-US" b="true" sz="2403" spc="240">
                <a:solidFill>
                  <a:srgbClr val="84776C"/>
                </a:solidFill>
                <a:latin typeface="Visby Bold"/>
                <a:ea typeface="Visby Bold"/>
                <a:cs typeface="Visby Bold"/>
                <a:sym typeface="Visby Bold"/>
              </a:rPr>
              <a:t>Consumer Demographics</a:t>
            </a:r>
            <a:r>
              <a:rPr lang="en-US" sz="2403" spc="240">
                <a:solidFill>
                  <a:srgbClr val="84776C"/>
                </a:solidFill>
                <a:latin typeface="Visby"/>
                <a:ea typeface="Visby"/>
                <a:cs typeface="Visby"/>
                <a:sym typeface="Visby"/>
              </a:rPr>
              <a:t>: Most respondents ranged between 20-30 Years, with ~ 60-40 split for Male/Female.</a:t>
            </a:r>
          </a:p>
          <a:p>
            <a:pPr algn="l">
              <a:lnSpc>
                <a:spcPts val="2884"/>
              </a:lnSpc>
            </a:pPr>
            <a:r>
              <a:rPr lang="en-US" sz="2403" spc="240">
                <a:solidFill>
                  <a:srgbClr val="84776C"/>
                </a:solidFill>
                <a:latin typeface="Visby"/>
                <a:ea typeface="Visby"/>
                <a:cs typeface="Visby"/>
                <a:sym typeface="Visby"/>
              </a:rPr>
              <a:t>(Sample Question from survey)</a:t>
            </a:r>
          </a:p>
          <a:p>
            <a:pPr algn="l" marL="519004" indent="-259502" lvl="1">
              <a:lnSpc>
                <a:spcPts val="2884"/>
              </a:lnSpc>
              <a:buFont typeface="Arial"/>
              <a:buChar char="•"/>
            </a:pPr>
            <a:r>
              <a:rPr lang="en-US" b="true" sz="2403" spc="240">
                <a:solidFill>
                  <a:srgbClr val="84776C"/>
                </a:solidFill>
                <a:latin typeface="Visby Bold"/>
                <a:ea typeface="Visby Bold"/>
                <a:cs typeface="Visby Bold"/>
                <a:sym typeface="Visby Bold"/>
              </a:rPr>
              <a:t>Perceptual Data</a:t>
            </a:r>
            <a:r>
              <a:rPr lang="en-US" sz="2403" spc="240">
                <a:solidFill>
                  <a:srgbClr val="84776C"/>
                </a:solidFill>
                <a:latin typeface="Visby"/>
                <a:ea typeface="Visby"/>
                <a:cs typeface="Visby"/>
                <a:sym typeface="Visby"/>
              </a:rPr>
              <a:t>: How consumers perceive Zudio vs. competitors on key attributes.</a:t>
            </a:r>
          </a:p>
          <a:p>
            <a:pPr algn="l">
              <a:lnSpc>
                <a:spcPts val="2884"/>
              </a:lnSpc>
            </a:pPr>
            <a:r>
              <a:rPr lang="en-US" sz="2403" spc="240">
                <a:solidFill>
                  <a:srgbClr val="84776C"/>
                </a:solidFill>
                <a:latin typeface="Visby"/>
                <a:ea typeface="Visby"/>
                <a:cs typeface="Visby"/>
                <a:sym typeface="Visby"/>
              </a:rPr>
              <a:t>(Sample Question from survey)</a:t>
            </a:r>
          </a:p>
          <a:p>
            <a:pPr algn="l" marL="519004" indent="-259502" lvl="1">
              <a:lnSpc>
                <a:spcPts val="2884"/>
              </a:lnSpc>
              <a:buFont typeface="Arial"/>
              <a:buChar char="•"/>
            </a:pPr>
            <a:r>
              <a:rPr lang="en-US" b="true" sz="2403" spc="240">
                <a:solidFill>
                  <a:srgbClr val="84776C"/>
                </a:solidFill>
                <a:latin typeface="Visby Bold"/>
                <a:ea typeface="Visby Bold"/>
                <a:cs typeface="Visby Bold"/>
                <a:sym typeface="Visby Bold"/>
              </a:rPr>
              <a:t>Preference Data:</a:t>
            </a:r>
            <a:r>
              <a:rPr lang="en-US" sz="2403" spc="240">
                <a:solidFill>
                  <a:srgbClr val="84776C"/>
                </a:solidFill>
                <a:latin typeface="Visby"/>
                <a:ea typeface="Visby"/>
                <a:cs typeface="Visby"/>
                <a:sym typeface="Visby"/>
              </a:rPr>
              <a:t> Which brands consumers prefer to shop from.</a:t>
            </a:r>
          </a:p>
          <a:p>
            <a:pPr algn="l">
              <a:lnSpc>
                <a:spcPts val="2884"/>
              </a:lnSpc>
            </a:pPr>
            <a:r>
              <a:rPr lang="en-US" sz="2403" spc="240">
                <a:solidFill>
                  <a:srgbClr val="84776C"/>
                </a:solidFill>
                <a:latin typeface="Visby"/>
                <a:ea typeface="Visby"/>
                <a:cs typeface="Visby"/>
                <a:sym typeface="Visby"/>
              </a:rPr>
              <a:t>(Sample Question from survey)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DAGgKzc7D4c</dc:identifier>
  <dcterms:modified xsi:type="dcterms:W3CDTF">2011-08-01T06:04:30Z</dcterms:modified>
  <cp:revision>1</cp:revision>
  <dc:title>Group5- Zudio</dc:title>
</cp:coreProperties>
</file>